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1" autoAdjust="0"/>
    <p:restoredTop sz="94660"/>
  </p:normalViewPr>
  <p:slideViewPr>
    <p:cSldViewPr snapToGrid="0">
      <p:cViewPr varScale="1">
        <p:scale>
          <a:sx n="128" d="100"/>
          <a:sy n="128" d="100"/>
        </p:scale>
        <p:origin x="3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3A214A-1939-FD32-2504-7267094817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71600" y="190435"/>
            <a:ext cx="9448800" cy="3272496"/>
          </a:xfrm>
          <a:prstGeom prst="rect">
            <a:avLst/>
          </a:prstGeom>
        </p:spPr>
      </p:pic>
      <p:sp>
        <p:nvSpPr>
          <p:cNvPr id="2" name="Title 1">
            <a:extLst>
              <a:ext uri="{FF2B5EF4-FFF2-40B4-BE49-F238E27FC236}">
                <a16:creationId xmlns:a16="http://schemas.microsoft.com/office/drawing/2014/main" id="{EDDFE552-82FF-41CD-AE9B-C5B295BA4FFD}"/>
              </a:ext>
            </a:extLst>
          </p:cNvPr>
          <p:cNvSpPr>
            <a:spLocks noGrp="1"/>
          </p:cNvSpPr>
          <p:nvPr>
            <p:ph type="ctrTitle"/>
          </p:nvPr>
        </p:nvSpPr>
        <p:spPr>
          <a:xfrm>
            <a:off x="1371600" y="4057206"/>
            <a:ext cx="10515600" cy="783151"/>
          </a:xfrm>
        </p:spPr>
        <p:txBody>
          <a:bodyPr anchor="b">
            <a:normAutofit/>
          </a:bodyPr>
          <a:lstStyle>
            <a:lvl1pPr algn="l">
              <a:defRPr sz="3200" b="1">
                <a:solidFill>
                  <a:schemeClr val="tx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8C47A7-1C60-48ED-9106-1A4E50CD85F0}"/>
              </a:ext>
            </a:extLst>
          </p:cNvPr>
          <p:cNvSpPr>
            <a:spLocks noGrp="1"/>
          </p:cNvSpPr>
          <p:nvPr>
            <p:ph type="subTitle" idx="1"/>
          </p:nvPr>
        </p:nvSpPr>
        <p:spPr>
          <a:xfrm>
            <a:off x="1371599" y="5019261"/>
            <a:ext cx="10515599" cy="1012994"/>
          </a:xfrm>
        </p:spPr>
        <p:txBody>
          <a:bodyPr anchor="b">
            <a:normAutofit/>
          </a:bodyPr>
          <a:lstStyle>
            <a:lvl1pPr marL="0" indent="0" algn="l">
              <a:buNone/>
              <a:defRPr sz="2000">
                <a:solidFill>
                  <a:schemeClr val="bg2">
                    <a:lumMod val="50000"/>
                  </a:schemeClr>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6" name="Slide Number Placeholder 5">
            <a:extLst>
              <a:ext uri="{FF2B5EF4-FFF2-40B4-BE49-F238E27FC236}">
                <a16:creationId xmlns:a16="http://schemas.microsoft.com/office/drawing/2014/main" id="{90A256D4-A46F-42D5-9B93-520AF7ED2811}"/>
              </a:ext>
            </a:extLst>
          </p:cNvPr>
          <p:cNvSpPr>
            <a:spLocks noGrp="1"/>
          </p:cNvSpPr>
          <p:nvPr>
            <p:ph type="sldNum" sz="quarter" idx="12"/>
          </p:nvPr>
        </p:nvSpPr>
        <p:spPr/>
        <p:txBody>
          <a:bodyPr/>
          <a:lstStyle/>
          <a:p>
            <a:fld id="{E1C5CB42-CF14-4293-8971-6DCD1AAE8BE7}" type="slidenum">
              <a:rPr lang="en-GB" smtClean="0"/>
              <a:t>‹#›</a:t>
            </a:fld>
            <a:endParaRPr lang="en-GB"/>
          </a:p>
        </p:txBody>
      </p:sp>
      <p:sp>
        <p:nvSpPr>
          <p:cNvPr id="7" name="Date Placeholder 3">
            <a:extLst>
              <a:ext uri="{FF2B5EF4-FFF2-40B4-BE49-F238E27FC236}">
                <a16:creationId xmlns:a16="http://schemas.microsoft.com/office/drawing/2014/main" id="{7CD99309-7B5F-490B-9BDE-AAF9B5F8DCFE}"/>
              </a:ext>
            </a:extLst>
          </p:cNvPr>
          <p:cNvSpPr>
            <a:spLocks noGrp="1"/>
          </p:cNvSpPr>
          <p:nvPr>
            <p:ph type="dt" sz="half" idx="2"/>
          </p:nvPr>
        </p:nvSpPr>
        <p:spPr>
          <a:xfrm>
            <a:off x="4724400" y="6131556"/>
            <a:ext cx="2743200" cy="311224"/>
          </a:xfrm>
          <a:prstGeom prst="rect">
            <a:avLst/>
          </a:prstGeom>
        </p:spPr>
        <p:txBody>
          <a:bodyPr vert="horz" lIns="91440" tIns="45720" rIns="91440" bIns="45720" rtlCol="0" anchor="ctr"/>
          <a:lstStyle>
            <a:lvl1pPr algn="ctr">
              <a:defRPr sz="1200">
                <a:solidFill>
                  <a:schemeClr val="bg2">
                    <a:lumMod val="50000"/>
                  </a:schemeClr>
                </a:solidFill>
              </a:defRPr>
            </a:lvl1pPr>
          </a:lstStyle>
          <a:p>
            <a:fld id="{C2113EE3-8373-4C14-933F-C1E589D5B246}" type="datetime1">
              <a:rPr lang="en-GB" smtClean="0"/>
              <a:t>01/03/2023</a:t>
            </a:fld>
            <a:endParaRPr lang="en-GB" dirty="0"/>
          </a:p>
        </p:txBody>
      </p:sp>
    </p:spTree>
    <p:extLst>
      <p:ext uri="{BB962C8B-B14F-4D97-AF65-F5344CB8AC3E}">
        <p14:creationId xmlns:p14="http://schemas.microsoft.com/office/powerpoint/2010/main" val="29120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010A-D0D2-45E6-B04B-900AFC28069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79A6CE9-1503-44AE-9C80-F0F8D874EA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C35A2AA1-1B6B-4E88-A09D-356FC68522B7}"/>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944426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E5E3CF-3D05-44C8-88C8-D98ADD5B83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F504C6-15EF-447C-AD59-74FEC0CCC51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1767EC9-ADE0-4807-A12B-A966A05B8BB9}"/>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586076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079CCF-D7A8-BDEC-EC62-2955446219F2}"/>
              </a:ext>
            </a:extLst>
          </p:cNvPr>
          <p:cNvSpPr/>
          <p:nvPr userDrawn="1"/>
        </p:nvSpPr>
        <p:spPr>
          <a:xfrm>
            <a:off x="-7090" y="-39757"/>
            <a:ext cx="8597733" cy="1206500"/>
          </a:xfrm>
          <a:prstGeom prst="rect">
            <a:avLst/>
          </a:prstGeom>
          <a:solidFill>
            <a:srgbClr val="F286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3F57D1DD-3A2E-B0E6-B548-CEC538FABC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0643" y="0"/>
            <a:ext cx="3534014" cy="1223970"/>
          </a:xfrm>
          <a:prstGeom prst="rect">
            <a:avLst/>
          </a:prstGeom>
        </p:spPr>
      </p:pic>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a:bodyPr>
          <a:lstStyle>
            <a:lvl1pPr>
              <a:defRPr sz="1600">
                <a:latin typeface="Arial" panose="020B0604020202020204" pitchFamily="34" charset="0"/>
                <a:cs typeface="Arial" panose="020B0604020202020204" pitchFamily="34" charset="0"/>
              </a:defRPr>
            </a:lvl1pPr>
            <a:lvl2pPr marL="685800" indent="-228600">
              <a:buClr>
                <a:srgbClr val="C00000"/>
              </a:buClr>
              <a:buFont typeface="Arial" panose="020B0604020202020204" pitchFamily="34" charset="0"/>
              <a:buChar char="•"/>
              <a:defRPr sz="1600">
                <a:latin typeface="Arial" panose="020B0604020202020204" pitchFamily="34" charset="0"/>
                <a:cs typeface="Arial" panose="020B0604020202020204" pitchFamily="34" charset="0"/>
              </a:defRPr>
            </a:lvl2pPr>
            <a:lvl3pPr marL="1143000" indent="-228600">
              <a:buClrTx/>
              <a:buFont typeface="Arial" panose="020B0604020202020204" pitchFamily="34" charset="0"/>
              <a:buChar char="•"/>
              <a:defRPr sz="1400">
                <a:latin typeface="Arial" panose="020B0604020202020204" pitchFamily="34" charset="0"/>
                <a:cs typeface="Arial" panose="020B0604020202020204" pitchFamily="34" charset="0"/>
              </a:defRPr>
            </a:lvl3pPr>
            <a:lvl4pPr>
              <a:buClr>
                <a:srgbClr val="C00000"/>
              </a:buClr>
              <a:defRPr sz="1200">
                <a:latin typeface="Arial" panose="020B0604020202020204" pitchFamily="34" charset="0"/>
                <a:cs typeface="Arial" panose="020B0604020202020204" pitchFamily="34" charset="0"/>
              </a:defRPr>
            </a:lvl4pPr>
            <a:lvl5pPr>
              <a:defRPr sz="11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3990030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119476-C337-DCCE-80A2-1B14D23745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71600" y="190435"/>
            <a:ext cx="9448800" cy="3272496"/>
          </a:xfrm>
          <a:prstGeom prst="rect">
            <a:avLst/>
          </a:prstGeom>
        </p:spPr>
      </p:pic>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nchor="b">
            <a:normAutofit/>
          </a:bodyPr>
          <a:lstStyle>
            <a:lvl1pPr>
              <a:defRPr sz="3200" b="1">
                <a:solidFill>
                  <a:schemeClr val="tx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E6FC57D-47CF-4AB3-8F41-D74240EA10C9}"/>
              </a:ext>
            </a:extLst>
          </p:cNvPr>
          <p:cNvSpPr>
            <a:spLocks noGrp="1"/>
          </p:cNvSpPr>
          <p:nvPr>
            <p:ph type="body" idx="1" hasCustomPrompt="1"/>
          </p:nvPr>
        </p:nvSpPr>
        <p:spPr>
          <a:xfrm>
            <a:off x="1371600" y="4989443"/>
            <a:ext cx="10401300" cy="1100207"/>
          </a:xfrm>
        </p:spPr>
        <p:txBody>
          <a:bodyPr anchor="ctr">
            <a:normAutofit/>
          </a:bodyPr>
          <a:lstStyle>
            <a:lvl1pPr marL="0" indent="0">
              <a:buNone/>
              <a:defRPr sz="2000">
                <a:solidFill>
                  <a:schemeClr val="tx1">
                    <a:tint val="7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3048679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B272030-F9B8-9AAE-7F3D-4970A7562D54}"/>
              </a:ext>
            </a:extLst>
          </p:cNvPr>
          <p:cNvSpPr/>
          <p:nvPr userDrawn="1"/>
        </p:nvSpPr>
        <p:spPr>
          <a:xfrm>
            <a:off x="-7090" y="-39757"/>
            <a:ext cx="8597733" cy="1206500"/>
          </a:xfrm>
          <a:prstGeom prst="rect">
            <a:avLst/>
          </a:prstGeom>
          <a:solidFill>
            <a:srgbClr val="F286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E95DF775-E620-AF48-4B8D-88F3E039DE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0643" y="0"/>
            <a:ext cx="3534014" cy="1223970"/>
          </a:xfrm>
          <a:prstGeom prst="rect">
            <a:avLst/>
          </a:prstGeom>
        </p:spPr>
      </p:pic>
      <p:sp>
        <p:nvSpPr>
          <p:cNvPr id="2" name="Title 1">
            <a:extLst>
              <a:ext uri="{FF2B5EF4-FFF2-40B4-BE49-F238E27FC236}">
                <a16:creationId xmlns:a16="http://schemas.microsoft.com/office/drawing/2014/main" id="{001C85BE-B3D8-4FF3-B29D-02E8297507B4}"/>
              </a:ext>
            </a:extLst>
          </p:cNvPr>
          <p:cNvSpPr>
            <a:spLocks noGrp="1"/>
          </p:cNvSpPr>
          <p:nvPr>
            <p:ph type="title"/>
          </p:nvPr>
        </p:nvSpPr>
        <p:spPr>
          <a:xfrm>
            <a:off x="0" y="-39757"/>
            <a:ext cx="8590643" cy="1206501"/>
          </a:xfrm>
        </p:spPr>
        <p:txBody>
          <a:bodyP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E89358A-6410-47DE-B7D5-0F708CD13DF5}"/>
              </a:ext>
            </a:extLst>
          </p:cNvPr>
          <p:cNvSpPr>
            <a:spLocks noGrp="1"/>
          </p:cNvSpPr>
          <p:nvPr>
            <p:ph sz="half" idx="1"/>
          </p:nvPr>
        </p:nvSpPr>
        <p:spPr>
          <a:xfrm>
            <a:off x="838200" y="1644926"/>
            <a:ext cx="5181600" cy="4532037"/>
          </a:xfrm>
        </p:spPr>
        <p:txBody>
          <a:bodyPr>
            <a:normAutofit/>
          </a:bodyPr>
          <a:lstStyle>
            <a:lvl1pPr>
              <a:defRPr sz="1600"/>
            </a:lvl1pPr>
            <a:lvl2pPr>
              <a:buClr>
                <a:srgbClr val="C00000"/>
              </a:buClr>
              <a:defRPr sz="1600"/>
            </a:lvl2pPr>
            <a:lvl3pPr>
              <a:buClrTx/>
              <a:defRPr sz="1400"/>
            </a:lvl3pPr>
            <a:lvl4pPr>
              <a:buClr>
                <a:srgbClr val="C00000"/>
              </a:buClr>
              <a:defRPr sz="12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B94B0D16-5BFA-42AC-ADC2-646F18F108D0}"/>
              </a:ext>
            </a:extLst>
          </p:cNvPr>
          <p:cNvSpPr>
            <a:spLocks noGrp="1"/>
          </p:cNvSpPr>
          <p:nvPr>
            <p:ph sz="half" idx="2"/>
          </p:nvPr>
        </p:nvSpPr>
        <p:spPr>
          <a:xfrm>
            <a:off x="6172200" y="1644926"/>
            <a:ext cx="5181600" cy="4532037"/>
          </a:xfrm>
        </p:spPr>
        <p:txBody>
          <a:bodyPr>
            <a:normAutofit/>
          </a:bodyPr>
          <a:lstStyle>
            <a:lvl1pPr>
              <a:defRPr sz="1600"/>
            </a:lvl1pPr>
            <a:lvl2pPr>
              <a:buClr>
                <a:srgbClr val="C00000"/>
              </a:buClr>
              <a:defRPr sz="1600"/>
            </a:lvl2pPr>
            <a:lvl3pPr>
              <a:buClrTx/>
              <a:defRPr sz="1400"/>
            </a:lvl3pPr>
            <a:lvl4pPr>
              <a:buClr>
                <a:srgbClr val="C00000"/>
              </a:buClr>
              <a:defRPr sz="12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a:extLst>
              <a:ext uri="{FF2B5EF4-FFF2-40B4-BE49-F238E27FC236}">
                <a16:creationId xmlns:a16="http://schemas.microsoft.com/office/drawing/2014/main" id="{5392B6E7-0296-4DDC-8A37-ADBF03312730}"/>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23995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09D7C7F-0FCA-1E58-8595-94BDCF8FA87B}"/>
              </a:ext>
            </a:extLst>
          </p:cNvPr>
          <p:cNvSpPr/>
          <p:nvPr userDrawn="1"/>
        </p:nvSpPr>
        <p:spPr>
          <a:xfrm>
            <a:off x="-7090" y="-39757"/>
            <a:ext cx="8597733" cy="1206500"/>
          </a:xfrm>
          <a:prstGeom prst="rect">
            <a:avLst/>
          </a:prstGeom>
          <a:solidFill>
            <a:srgbClr val="F286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1E0E6CF-0013-49C7-AEB8-8E91374711DB}"/>
              </a:ext>
            </a:extLst>
          </p:cNvPr>
          <p:cNvSpPr>
            <a:spLocks noGrp="1"/>
          </p:cNvSpPr>
          <p:nvPr>
            <p:ph type="title"/>
          </p:nvPr>
        </p:nvSpPr>
        <p:spPr>
          <a:xfrm>
            <a:off x="-7090" y="-32440"/>
            <a:ext cx="8597733" cy="1199184"/>
          </a:xfrm>
        </p:spPr>
        <p:txBody>
          <a:bodyPr>
            <a:normAutofit/>
          </a:bodyPr>
          <a:lstStyle>
            <a:lvl1pPr>
              <a:defRPr sz="3200" b="1">
                <a:solidFill>
                  <a:schemeClr val="bg1"/>
                </a:solidFill>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183B4A6D-F116-4484-8C9C-A4639CC18B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A21EE16-2CAA-4269-9363-D2817EE0DF85}"/>
              </a:ext>
            </a:extLst>
          </p:cNvPr>
          <p:cNvSpPr>
            <a:spLocks noGrp="1"/>
          </p:cNvSpPr>
          <p:nvPr>
            <p:ph sz="half" idx="2"/>
          </p:nvPr>
        </p:nvSpPr>
        <p:spPr>
          <a:xfrm>
            <a:off x="839788" y="2505075"/>
            <a:ext cx="5157787" cy="3684588"/>
          </a:xfrm>
        </p:spPr>
        <p:txBody>
          <a:bodyPr>
            <a:normAutofit/>
          </a:bodyPr>
          <a:lstStyle>
            <a:lvl1pPr>
              <a:defRPr sz="1600"/>
            </a:lvl1pPr>
            <a:lvl2pPr>
              <a:defRPr sz="1600"/>
            </a:lvl2pPr>
            <a:lvl3pPr>
              <a:defRPr sz="1400"/>
            </a:lvl3pPr>
            <a:lvl4pPr>
              <a:defRPr sz="12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Text Placeholder 4">
            <a:extLst>
              <a:ext uri="{FF2B5EF4-FFF2-40B4-BE49-F238E27FC236}">
                <a16:creationId xmlns:a16="http://schemas.microsoft.com/office/drawing/2014/main" id="{DC135FF5-1094-4B0C-B250-AD8B448C6F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D47F8F-0A27-4035-ACD4-A78ECFE4A298}"/>
              </a:ext>
            </a:extLst>
          </p:cNvPr>
          <p:cNvSpPr>
            <a:spLocks noGrp="1"/>
          </p:cNvSpPr>
          <p:nvPr>
            <p:ph sz="quarter" idx="4"/>
          </p:nvPr>
        </p:nvSpPr>
        <p:spPr>
          <a:xfrm>
            <a:off x="6172200" y="2505075"/>
            <a:ext cx="5183188" cy="3684588"/>
          </a:xfrm>
        </p:spPr>
        <p:txBody>
          <a:bodyPr>
            <a:normAutofit/>
          </a:bodyPr>
          <a:lstStyle>
            <a:lvl1pPr>
              <a:defRPr sz="1600"/>
            </a:lvl1pPr>
            <a:lvl2pPr>
              <a:defRPr sz="1600"/>
            </a:lvl2pPr>
            <a:lvl3pPr>
              <a:defRPr sz="1400"/>
            </a:lvl3pPr>
            <a:lvl4pPr>
              <a:defRPr sz="1200"/>
            </a:lvl4pPr>
            <a:lvl5pPr>
              <a:defRPr sz="11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Slide Number Placeholder 8">
            <a:extLst>
              <a:ext uri="{FF2B5EF4-FFF2-40B4-BE49-F238E27FC236}">
                <a16:creationId xmlns:a16="http://schemas.microsoft.com/office/drawing/2014/main" id="{26EF0084-C4B2-4571-BB9F-0F21077EB4E6}"/>
              </a:ext>
            </a:extLst>
          </p:cNvPr>
          <p:cNvSpPr>
            <a:spLocks noGrp="1"/>
          </p:cNvSpPr>
          <p:nvPr>
            <p:ph type="sldNum" sz="quarter" idx="12"/>
          </p:nvPr>
        </p:nvSpPr>
        <p:spPr/>
        <p:txBody>
          <a:bodyPr/>
          <a:lstStyle/>
          <a:p>
            <a:fld id="{E1C5CB42-CF14-4293-8971-6DCD1AAE8BE7}" type="slidenum">
              <a:rPr lang="en-GB" smtClean="0"/>
              <a:t>‹#›</a:t>
            </a:fld>
            <a:endParaRPr lang="en-GB"/>
          </a:p>
        </p:txBody>
      </p:sp>
      <p:pic>
        <p:nvPicPr>
          <p:cNvPr id="8" name="Picture 7">
            <a:extLst>
              <a:ext uri="{FF2B5EF4-FFF2-40B4-BE49-F238E27FC236}">
                <a16:creationId xmlns:a16="http://schemas.microsoft.com/office/drawing/2014/main" id="{F68691E4-6BAA-09C8-5A78-7BF42A24E8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0643" y="0"/>
            <a:ext cx="3534014" cy="1223970"/>
          </a:xfrm>
          <a:prstGeom prst="rect">
            <a:avLst/>
          </a:prstGeom>
        </p:spPr>
      </p:pic>
    </p:spTree>
    <p:extLst>
      <p:ext uri="{BB962C8B-B14F-4D97-AF65-F5344CB8AC3E}">
        <p14:creationId xmlns:p14="http://schemas.microsoft.com/office/powerpoint/2010/main" val="2052715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CF1F1D-CD28-4160-A015-F8A9E022CFE3}"/>
              </a:ext>
            </a:extLst>
          </p:cNvPr>
          <p:cNvSpPr>
            <a:spLocks noGrp="1"/>
          </p:cNvSpPr>
          <p:nvPr>
            <p:ph type="sldNum" sz="quarter" idx="12"/>
          </p:nvPr>
        </p:nvSpPr>
        <p:spPr/>
        <p:txBody>
          <a:bodyPr/>
          <a:lstStyle/>
          <a:p>
            <a:fld id="{E1C5CB42-CF14-4293-8971-6DCD1AAE8BE7}" type="slidenum">
              <a:rPr lang="en-GB" smtClean="0"/>
              <a:t>‹#›</a:t>
            </a:fld>
            <a:endParaRPr lang="en-GB"/>
          </a:p>
        </p:txBody>
      </p:sp>
      <p:sp>
        <p:nvSpPr>
          <p:cNvPr id="3" name="Rectangle 2">
            <a:extLst>
              <a:ext uri="{FF2B5EF4-FFF2-40B4-BE49-F238E27FC236}">
                <a16:creationId xmlns:a16="http://schemas.microsoft.com/office/drawing/2014/main" id="{9F17144E-B4B6-2E9F-5CA0-4874DD94B6BF}"/>
              </a:ext>
            </a:extLst>
          </p:cNvPr>
          <p:cNvSpPr/>
          <p:nvPr userDrawn="1"/>
        </p:nvSpPr>
        <p:spPr>
          <a:xfrm>
            <a:off x="0" y="0"/>
            <a:ext cx="8158424" cy="1319964"/>
          </a:xfrm>
          <a:prstGeom prst="rect">
            <a:avLst/>
          </a:prstGeom>
          <a:solidFill>
            <a:srgbClr val="F286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atin typeface="Arial" charset="0"/>
                <a:ea typeface="Arial" charset="0"/>
                <a:cs typeface="Arial" charset="0"/>
              </a:rPr>
              <a:t>     Leaving no-one behind: Transforming</a:t>
            </a:r>
            <a:r>
              <a:rPr lang="en-US" sz="1800" baseline="0" dirty="0">
                <a:latin typeface="Arial" charset="0"/>
                <a:ea typeface="Arial" charset="0"/>
                <a:cs typeface="Arial" charset="0"/>
              </a:rPr>
              <a:t> gendered</a:t>
            </a:r>
            <a:r>
              <a:rPr lang="en-US" sz="1800" dirty="0">
                <a:latin typeface="Arial" charset="0"/>
                <a:ea typeface="Arial" charset="0"/>
                <a:cs typeface="Arial" charset="0"/>
              </a:rPr>
              <a:t> pathways to health for</a:t>
            </a:r>
            <a:r>
              <a:rPr lang="en-US" sz="1800" baseline="0" dirty="0">
                <a:latin typeface="Arial" charset="0"/>
                <a:ea typeface="Arial" charset="0"/>
                <a:cs typeface="Arial" charset="0"/>
              </a:rPr>
              <a:t> </a:t>
            </a:r>
            <a:r>
              <a:rPr lang="en-US" sz="1800" dirty="0">
                <a:latin typeface="Arial" charset="0"/>
                <a:ea typeface="Arial" charset="0"/>
                <a:cs typeface="Arial" charset="0"/>
              </a:rPr>
              <a:t>TB</a:t>
            </a:r>
          </a:p>
        </p:txBody>
      </p:sp>
      <p:sp>
        <p:nvSpPr>
          <p:cNvPr id="4" name="Content Placeholder 2">
            <a:extLst>
              <a:ext uri="{FF2B5EF4-FFF2-40B4-BE49-F238E27FC236}">
                <a16:creationId xmlns:a16="http://schemas.microsoft.com/office/drawing/2014/main" id="{A5A7968A-E488-F63D-9D72-51BC325E78D0}"/>
              </a:ext>
            </a:extLst>
          </p:cNvPr>
          <p:cNvSpPr txBox="1">
            <a:spLocks/>
          </p:cNvSpPr>
          <p:nvPr userDrawn="1"/>
        </p:nvSpPr>
        <p:spPr>
          <a:xfrm>
            <a:off x="585216" y="2007822"/>
            <a:ext cx="10991088" cy="23736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9886"/>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t>Disclaimer and copyright</a:t>
            </a:r>
          </a:p>
          <a:p>
            <a:pPr marL="0" indent="0" algn="ctr">
              <a:buFont typeface="Arial" panose="020B0604020202020204" pitchFamily="34" charset="0"/>
              <a:buNone/>
            </a:pPr>
            <a:r>
              <a:rPr lang="en-US" sz="1800" dirty="0">
                <a:solidFill>
                  <a:schemeClr val="tx1"/>
                </a:solidFill>
              </a:rPr>
              <a:t>This material has been funded by UK aid from the UK government, however the views expressed are those of the individual speakers and do not necessarily reflect the UK government’s official polices.  LIGHT is not responsible for any errors or consequences arising from the use of information contained herein.</a:t>
            </a:r>
          </a:p>
          <a:p>
            <a:pPr algn="ctr"/>
            <a:endParaRPr lang="en-US" sz="1800" dirty="0">
              <a:solidFill>
                <a:schemeClr val="tx1"/>
              </a:solidFill>
            </a:endParaRPr>
          </a:p>
          <a:p>
            <a:pPr marL="0" indent="0" algn="ctr">
              <a:buFont typeface="Arial" panose="020B0604020202020204" pitchFamily="34" charset="0"/>
              <a:buNone/>
            </a:pPr>
            <a:r>
              <a:rPr lang="en-US" sz="1800" dirty="0">
                <a:solidFill>
                  <a:schemeClr val="tx1"/>
                </a:solidFill>
              </a:rPr>
              <a:t>© UK Government Crown Copyright 2020, licensed exclusively for non-commercial use</a:t>
            </a:r>
            <a:endParaRPr lang="x-none" sz="1800" dirty="0">
              <a:solidFill>
                <a:schemeClr val="tx1"/>
              </a:solidFill>
            </a:endParaRPr>
          </a:p>
        </p:txBody>
      </p:sp>
      <p:pic>
        <p:nvPicPr>
          <p:cNvPr id="6" name="Picture 5">
            <a:extLst>
              <a:ext uri="{FF2B5EF4-FFF2-40B4-BE49-F238E27FC236}">
                <a16:creationId xmlns:a16="http://schemas.microsoft.com/office/drawing/2014/main" id="{EF9AF561-17E0-D383-450C-FCE9B4F4F3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58424" y="-4379"/>
            <a:ext cx="4033576" cy="1357402"/>
          </a:xfrm>
          <a:prstGeom prst="rect">
            <a:avLst/>
          </a:prstGeom>
        </p:spPr>
      </p:pic>
      <p:pic>
        <p:nvPicPr>
          <p:cNvPr id="7" name="Picture 6">
            <a:extLst>
              <a:ext uri="{FF2B5EF4-FFF2-40B4-BE49-F238E27FC236}">
                <a16:creationId xmlns:a16="http://schemas.microsoft.com/office/drawing/2014/main" id="{9C4628E3-6275-3E93-F6A5-1255717B35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0116" y="4635500"/>
            <a:ext cx="11329556" cy="1231900"/>
          </a:xfrm>
          <a:prstGeom prst="rect">
            <a:avLst/>
          </a:prstGeom>
        </p:spPr>
      </p:pic>
    </p:spTree>
    <p:extLst>
      <p:ext uri="{BB962C8B-B14F-4D97-AF65-F5344CB8AC3E}">
        <p14:creationId xmlns:p14="http://schemas.microsoft.com/office/powerpoint/2010/main" val="69195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68FEFF-33E8-4DF3-9F82-C8924C647AEE}"/>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686113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E75CD78-8BDC-3294-822D-93F39EF468D3}"/>
              </a:ext>
            </a:extLst>
          </p:cNvPr>
          <p:cNvSpPr/>
          <p:nvPr userDrawn="1"/>
        </p:nvSpPr>
        <p:spPr>
          <a:xfrm>
            <a:off x="-7090" y="-39758"/>
            <a:ext cx="8597733" cy="1206500"/>
          </a:xfrm>
          <a:prstGeom prst="rect">
            <a:avLst/>
          </a:prstGeom>
          <a:solidFill>
            <a:srgbClr val="F286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0" y="-57227"/>
            <a:ext cx="8590643" cy="1223969"/>
          </a:xfrm>
        </p:spPr>
        <p:txBody>
          <a:bodyPr anchor="ctr"/>
          <a:lstStyle>
            <a:lvl1pPr>
              <a:defRPr sz="3200" b="1">
                <a:solidFill>
                  <a:schemeClr val="bg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618A54E-07B9-4B62-B101-F97969B049D5}"/>
              </a:ext>
            </a:extLst>
          </p:cNvPr>
          <p:cNvSpPr>
            <a:spLocks noGrp="1"/>
          </p:cNvSpPr>
          <p:nvPr>
            <p:ph idx="1"/>
          </p:nvPr>
        </p:nvSpPr>
        <p:spPr>
          <a:xfrm>
            <a:off x="5183188" y="1263727"/>
            <a:ext cx="6172200" cy="459732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a:xfrm>
            <a:off x="496958" y="1500809"/>
            <a:ext cx="4522304" cy="436817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a:t>
            </a:fld>
            <a:endParaRPr lang="en-GB"/>
          </a:p>
        </p:txBody>
      </p:sp>
      <p:pic>
        <p:nvPicPr>
          <p:cNvPr id="6" name="Picture 5">
            <a:extLst>
              <a:ext uri="{FF2B5EF4-FFF2-40B4-BE49-F238E27FC236}">
                <a16:creationId xmlns:a16="http://schemas.microsoft.com/office/drawing/2014/main" id="{1053C143-82AA-0985-F9FD-32E5783A54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0643" y="0"/>
            <a:ext cx="3534014" cy="1223970"/>
          </a:xfrm>
          <a:prstGeom prst="rect">
            <a:avLst/>
          </a:prstGeom>
        </p:spPr>
      </p:pic>
    </p:spTree>
    <p:extLst>
      <p:ext uri="{BB962C8B-B14F-4D97-AF65-F5344CB8AC3E}">
        <p14:creationId xmlns:p14="http://schemas.microsoft.com/office/powerpoint/2010/main" val="930229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D806B-9951-41F8-8355-56988956D2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142C372-A8E3-48FB-BC6D-03E9BE45A1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57AF29B-6E7F-438B-A4F0-E7B08FC248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11CB0398-38BC-4D55-98B4-91433EB43CB7}"/>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580211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380B30-FB72-D3D6-B312-CC70E4653CB6}"/>
              </a:ext>
            </a:extLst>
          </p:cNvPr>
          <p:cNvSpPr/>
          <p:nvPr userDrawn="1"/>
        </p:nvSpPr>
        <p:spPr>
          <a:xfrm>
            <a:off x="-7090" y="6502400"/>
            <a:ext cx="12199090" cy="355600"/>
          </a:xfrm>
          <a:prstGeom prst="rect">
            <a:avLst/>
          </a:prstGeom>
          <a:solidFill>
            <a:srgbClr val="2C9886"/>
          </a:soli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lstStyle/>
          <a:p>
            <a:pPr algn="ctr"/>
            <a:r>
              <a:rPr lang="en-US" sz="1400" dirty="0">
                <a:latin typeface="Arial" charset="0"/>
                <a:ea typeface="Arial" charset="0"/>
                <a:cs typeface="Arial" charset="0"/>
              </a:rPr>
              <a:t>Leaving no-one behind: Transforming</a:t>
            </a:r>
            <a:r>
              <a:rPr lang="en-US" sz="1400" baseline="0" dirty="0">
                <a:latin typeface="Arial" charset="0"/>
                <a:ea typeface="Arial" charset="0"/>
                <a:cs typeface="Arial" charset="0"/>
              </a:rPr>
              <a:t> gendered</a:t>
            </a:r>
            <a:r>
              <a:rPr lang="en-US" sz="1400" dirty="0">
                <a:latin typeface="Arial" charset="0"/>
                <a:ea typeface="Arial" charset="0"/>
                <a:cs typeface="Arial" charset="0"/>
              </a:rPr>
              <a:t> pathways to health for</a:t>
            </a:r>
            <a:r>
              <a:rPr lang="en-US" sz="1400" baseline="0" dirty="0">
                <a:latin typeface="Arial" charset="0"/>
                <a:ea typeface="Arial" charset="0"/>
                <a:cs typeface="Arial" charset="0"/>
              </a:rPr>
              <a:t> </a:t>
            </a:r>
            <a:r>
              <a:rPr lang="en-US" sz="1400" dirty="0">
                <a:latin typeface="Arial" charset="0"/>
                <a:ea typeface="Arial" charset="0"/>
                <a:cs typeface="Arial" charset="0"/>
              </a:rPr>
              <a:t>TB</a:t>
            </a:r>
          </a:p>
        </p:txBody>
      </p:sp>
      <p:sp>
        <p:nvSpPr>
          <p:cNvPr id="2" name="Title Placeholder 1">
            <a:extLst>
              <a:ext uri="{FF2B5EF4-FFF2-40B4-BE49-F238E27FC236}">
                <a16:creationId xmlns:a16="http://schemas.microsoft.com/office/drawing/2014/main" id="{1C1E1190-2136-48F0-AC05-CF8B70904B38}"/>
              </a:ext>
            </a:extLst>
          </p:cNvPr>
          <p:cNvSpPr>
            <a:spLocks noGrp="1"/>
          </p:cNvSpPr>
          <p:nvPr>
            <p:ph type="title"/>
          </p:nvPr>
        </p:nvSpPr>
        <p:spPr>
          <a:xfrm>
            <a:off x="838200" y="365125"/>
            <a:ext cx="10444633" cy="1325563"/>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F2345448-651E-4B5A-868C-102A5658F70B}"/>
              </a:ext>
            </a:extLst>
          </p:cNvPr>
          <p:cNvSpPr>
            <a:spLocks noGrp="1"/>
          </p:cNvSpPr>
          <p:nvPr>
            <p:ph type="body" idx="1"/>
          </p:nvPr>
        </p:nvSpPr>
        <p:spPr>
          <a:xfrm>
            <a:off x="838200" y="1825624"/>
            <a:ext cx="10515600" cy="46672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9A570DB5-9A54-43D6-A1BD-EE919D586D51}"/>
              </a:ext>
            </a:extLst>
          </p:cNvPr>
          <p:cNvSpPr>
            <a:spLocks noGrp="1"/>
          </p:cNvSpPr>
          <p:nvPr>
            <p:ph type="sldNum" sz="quarter" idx="4"/>
          </p:nvPr>
        </p:nvSpPr>
        <p:spPr>
          <a:xfrm>
            <a:off x="9448799" y="6542081"/>
            <a:ext cx="2743200" cy="315919"/>
          </a:xfrm>
          <a:prstGeom prst="rect">
            <a:avLst/>
          </a:prstGeom>
        </p:spPr>
        <p:txBody>
          <a:bodyPr vert="horz" lIns="91440" tIns="45720" rIns="91440" bIns="45720" rtlCol="0" anchor="ctr"/>
          <a:lstStyle>
            <a:lvl1pPr algn="r">
              <a:defRPr sz="1200">
                <a:solidFill>
                  <a:schemeClr val="tx1">
                    <a:tint val="75000"/>
                  </a:schemeClr>
                </a:solidFill>
              </a:defRPr>
            </a:lvl1pPr>
          </a:lstStyle>
          <a:p>
            <a:fld id="{E1C5CB42-CF14-4293-8971-6DCD1AAE8BE7}" type="slidenum">
              <a:rPr lang="en-GB" smtClean="0"/>
              <a:t>‹#›</a:t>
            </a:fld>
            <a:endParaRPr lang="en-GB"/>
          </a:p>
        </p:txBody>
      </p:sp>
      <p:pic>
        <p:nvPicPr>
          <p:cNvPr id="11" name="Picture 10" descr="A drawing of a face  Description automatically generated">
            <a:extLst>
              <a:ext uri="{FF2B5EF4-FFF2-40B4-BE49-F238E27FC236}">
                <a16:creationId xmlns:a16="http://schemas.microsoft.com/office/drawing/2014/main" id="{EE356342-7E80-AD4B-BA14-513E4B339F2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6502398"/>
            <a:ext cx="1034477" cy="355601"/>
          </a:xfrm>
          <a:prstGeom prst="rect">
            <a:avLst/>
          </a:prstGeom>
        </p:spPr>
      </p:pic>
    </p:spTree>
    <p:extLst>
      <p:ext uri="{BB962C8B-B14F-4D97-AF65-F5344CB8AC3E}">
        <p14:creationId xmlns:p14="http://schemas.microsoft.com/office/powerpoint/2010/main" val="297477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mlw-stats/LIGHT_CSW"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mlw-stats.shinyapps.io/DemonstrateTheCL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doi.org/10.1080/00031305.2019.1583913" TargetMode="External"/><Relationship Id="rId2" Type="http://schemas.openxmlformats.org/officeDocument/2006/relationships/hyperlink" Target="https://en.wikipedia.org/wiki/Lady_tasting_tea"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E552-82FF-41CD-AE9B-C5B295BA4FFD}"/>
              </a:ext>
            </a:extLst>
          </p:cNvPr>
          <p:cNvSpPr>
            <a:spLocks noGrp="1"/>
          </p:cNvSpPr>
          <p:nvPr>
            <p:ph type="ctrTitle"/>
          </p:nvPr>
        </p:nvSpPr>
        <p:spPr>
          <a:xfrm>
            <a:off x="1371600" y="4057206"/>
            <a:ext cx="10515600" cy="783151"/>
          </a:xfrm>
        </p:spPr>
        <p:txBody>
          <a:bodyPr/>
          <a:lstStyle/>
          <a:p>
            <a:pPr marL="0" lvl="0" indent="0">
              <a:buNone/>
            </a:pPr>
            <a:r>
              <a:t>LIGHT CSW 2023 Quantitative Analysis Workshop</a:t>
            </a:r>
          </a:p>
        </p:txBody>
      </p:sp>
      <p:sp>
        <p:nvSpPr>
          <p:cNvPr id="3" name="Subtitle 2">
            <a:extLst>
              <a:ext uri="{FF2B5EF4-FFF2-40B4-BE49-F238E27FC236}">
                <a16:creationId xmlns:a16="http://schemas.microsoft.com/office/drawing/2014/main" id="{4E8C47A7-1C60-48ED-9106-1A4E50CD85F0}"/>
              </a:ext>
            </a:extLst>
          </p:cNvPr>
          <p:cNvSpPr>
            <a:spLocks noGrp="1"/>
          </p:cNvSpPr>
          <p:nvPr>
            <p:ph type="subTitle" idx="1"/>
          </p:nvPr>
        </p:nvSpPr>
        <p:spPr>
          <a:xfrm>
            <a:off x="1371599" y="5019261"/>
            <a:ext cx="10515599" cy="1012994"/>
          </a:xfrm>
        </p:spPr>
        <p:txBody>
          <a:bodyPr/>
          <a:lstStyle/>
          <a:p>
            <a:pPr marL="0" lvl="0" indent="0">
              <a:buNone/>
            </a:pPr>
            <a:r>
              <a:t>Session 2: Basic Statistical Analysis</a:t>
            </a:r>
            <a:br/>
            <a:br/>
            <a:r>
              <a:t>Alexandra Richards, Marc Henrion</a:t>
            </a:r>
          </a:p>
        </p:txBody>
      </p:sp>
      <p:sp>
        <p:nvSpPr>
          <p:cNvPr id="7" name="Date Placeholder 3">
            <a:extLst>
              <a:ext uri="{FF2B5EF4-FFF2-40B4-BE49-F238E27FC236}">
                <a16:creationId xmlns:a16="http://schemas.microsoft.com/office/drawing/2014/main" id="{7CD99309-7B5F-490B-9BDE-AAF9B5F8DCFE}"/>
              </a:ext>
            </a:extLst>
          </p:cNvPr>
          <p:cNvSpPr>
            <a:spLocks noGrp="1"/>
          </p:cNvSpPr>
          <p:nvPr>
            <p:ph type="dt" sz="half" idx="2"/>
          </p:nvPr>
        </p:nvSpPr>
        <p:spPr>
          <a:xfrm>
            <a:off x="4724400" y="6131556"/>
            <a:ext cx="2743200" cy="311224"/>
          </a:xfrm>
          <a:prstGeom prst="rect">
            <a:avLst/>
          </a:prstGeom>
        </p:spPr>
        <p:txBody>
          <a:bodyPr/>
          <a:lstStyle/>
          <a:p>
            <a:pPr marL="0" lvl="0" indent="0">
              <a:buNone/>
            </a:pPr>
            <a:r>
              <a:t>1 March 2023</a:t>
            </a:r>
          </a:p>
        </p:txBody>
      </p:sp>
      <p:sp>
        <p:nvSpPr>
          <p:cNvPr id="6" name="Slide Number Placeholder 5">
            <a:extLst>
              <a:ext uri="{FF2B5EF4-FFF2-40B4-BE49-F238E27FC236}">
                <a16:creationId xmlns:a16="http://schemas.microsoft.com/office/drawing/2014/main" id="{90A256D4-A46F-42D5-9B93-520AF7ED2811}"/>
              </a:ext>
            </a:extLst>
          </p:cNvPr>
          <p:cNvSpPr>
            <a:spLocks noGrp="1"/>
          </p:cNvSpPr>
          <p:nvPr>
            <p:ph type="sldNum" sz="quarter" idx="12"/>
          </p:nvPr>
        </p:nvSpPr>
        <p:spPr/>
        <p:txBody>
          <a:bodyPr/>
          <a:lstStyle/>
          <a:p>
            <a:fld id="{E1C5CB42-CF14-4293-8971-6DCD1AAE8BE7}" type="slidenum">
              <a:rPr lang="en-GB" smtClean="0"/>
              <a:t>1</a:t>
            </a:fld>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Probability theory: probability</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Classical definition of probability:</a:t>
            </a:r>
          </a:p>
          <a:p>
            <a:pPr marL="0" lvl="0" indent="0">
              <a:buNone/>
            </a:pPr>
            <a:r>
              <a:t>Let </a:t>
            </a:r>
            <a14:m xmlns:a14="http://schemas.microsoft.com/office/drawing/2010/main">
              <m:oMath xmlns:m="http://schemas.openxmlformats.org/officeDocument/2006/math">
                <m:d>
                  <m:dPr>
                    <m:begChr m:val="|"/>
                    <m:endChr m:val="|"/>
                    <m:ctrlPr>
                      <a:rPr>
                        <a:latin typeface="Cambria Math" panose="02040503050406030204" pitchFamily="18" charset="0"/>
                      </a:rPr>
                    </m:ctrlPr>
                  </m:dPr>
                  <m:e>
                    <m:r>
                      <a:rPr>
                        <a:latin typeface="Cambria Math" panose="02040503050406030204" pitchFamily="18" charset="0"/>
                      </a:rPr>
                      <m:t>.</m:t>
                    </m:r>
                  </m:e>
                </m:d>
              </m:oMath>
            </a14:m>
            <a:r>
              <a:t> denote the operator measuring the size of an event. The </a:t>
            </a:r>
            <a:r>
              <a:rPr b="1"/>
              <a:t>probability</a:t>
            </a:r>
            <a:r>
              <a:t> of an event </a:t>
            </a:r>
            <a14:m xmlns:a14="http://schemas.microsoft.com/office/drawing/2010/main">
              <m:oMath xmlns:m="http://schemas.openxmlformats.org/officeDocument/2006/math">
                <m:r>
                  <a:rPr>
                    <a:latin typeface="Cambria Math" panose="02040503050406030204" pitchFamily="18" charset="0"/>
                  </a:rPr>
                  <m:t>𝐴</m:t>
                </m:r>
                <m:r>
                  <a:rPr>
                    <a:latin typeface="Cambria Math" panose="02040503050406030204" pitchFamily="18" charset="0"/>
                  </a:rPr>
                  <m:t>⊆</m:t>
                </m:r>
                <m:r>
                  <a:rPr>
                    <a:latin typeface="Cambria Math" panose="02040503050406030204" pitchFamily="18" charset="0"/>
                  </a:rPr>
                  <m:t>𝛺</m:t>
                </m:r>
              </m:oMath>
            </a14:m>
            <a:r>
              <a:t> is defined as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𝐴</m:t>
                      </m:r>
                    </m:e>
                  </m:d>
                  <m:r>
                    <a:rPr>
                      <a:latin typeface="Cambria Math" panose="02040503050406030204" pitchFamily="18" charset="0"/>
                    </a:rPr>
                    <m:t>=</m:t>
                  </m:r>
                  <m:f>
                    <m:fPr>
                      <m:ctrlPr>
                        <a:rPr i="1">
                          <a:latin typeface="Cambria Math" panose="02040503050406030204" pitchFamily="18" charset="0"/>
                        </a:rPr>
                      </m:ctrlPr>
                    </m:fPr>
                    <m:num>
                      <m:d>
                        <m:dPr>
                          <m:begChr m:val="|"/>
                          <m:endChr m:val="|"/>
                          <m:ctrlPr>
                            <a:rPr i="1">
                              <a:latin typeface="Cambria Math" panose="02040503050406030204" pitchFamily="18" charset="0"/>
                            </a:rPr>
                          </m:ctrlPr>
                        </m:dPr>
                        <m:e>
                          <m:r>
                            <a:rPr>
                              <a:latin typeface="Cambria Math" panose="02040503050406030204" pitchFamily="18" charset="0"/>
                            </a:rPr>
                            <m:t>𝐴</m:t>
                          </m:r>
                        </m:e>
                      </m:d>
                    </m:num>
                    <m:den>
                      <m:d>
                        <m:dPr>
                          <m:begChr m:val="|"/>
                          <m:endChr m:val="|"/>
                          <m:ctrlPr>
                            <a:rPr i="1">
                              <a:latin typeface="Cambria Math" panose="02040503050406030204" pitchFamily="18" charset="0"/>
                            </a:rPr>
                          </m:ctrlPr>
                        </m:dPr>
                        <m:e>
                          <m:r>
                            <a:rPr>
                              <a:latin typeface="Cambria Math" panose="02040503050406030204" pitchFamily="18" charset="0"/>
                            </a:rPr>
                            <m:t>𝛺</m:t>
                          </m:r>
                        </m:e>
                      </m:d>
                    </m:den>
                  </m:f>
                </m:oMath>
              </m:oMathPara>
            </a14:m>
            <a:endParaRPr/>
          </a:p>
          <a:p>
            <a:pPr marL="0" lvl="0" indent="0">
              <a:buNone/>
            </a:pPr>
            <a:r>
              <a:t>If all outcomes in the outcome space </a:t>
            </a:r>
            <a14:m xmlns:a14="http://schemas.microsoft.com/office/drawing/2010/main">
              <m:oMath xmlns:m="http://schemas.openxmlformats.org/officeDocument/2006/math">
                <m:r>
                  <a:rPr>
                    <a:latin typeface="Cambria Math" panose="02040503050406030204" pitchFamily="18" charset="0"/>
                  </a:rPr>
                  <m:t>𝛺</m:t>
                </m:r>
              </m:oMath>
            </a14:m>
            <a:r>
              <a:t> are equally likely, then this means the probability of </a:t>
            </a:r>
            <a14:m xmlns:a14="http://schemas.microsoft.com/office/drawing/2010/main">
              <m:oMath xmlns:m="http://schemas.openxmlformats.org/officeDocument/2006/math">
                <m:r>
                  <a:rPr>
                    <a:latin typeface="Cambria Math" panose="02040503050406030204" pitchFamily="18" charset="0"/>
                  </a:rPr>
                  <m:t>𝐴</m:t>
                </m:r>
              </m:oMath>
            </a14:m>
            <a:r>
              <a:t> is the ratio of the number of outcomes in </a:t>
            </a:r>
            <a14:m xmlns:a14="http://schemas.microsoft.com/office/drawing/2010/main">
              <m:oMath xmlns:m="http://schemas.openxmlformats.org/officeDocument/2006/math">
                <m:r>
                  <a:rPr>
                    <a:latin typeface="Cambria Math" panose="02040503050406030204" pitchFamily="18" charset="0"/>
                  </a:rPr>
                  <m:t>𝐴</m:t>
                </m:r>
              </m:oMath>
            </a14:m>
            <a:r>
              <a:t> and the number of outcomes in </a:t>
            </a:r>
            <a14:m xmlns:a14="http://schemas.microsoft.com/office/drawing/2010/main">
              <m:oMath xmlns:m="http://schemas.openxmlformats.org/officeDocument/2006/math">
                <m:r>
                  <a:rPr>
                    <a:latin typeface="Cambria Math" panose="02040503050406030204" pitchFamily="18" charset="0"/>
                  </a:rPr>
                  <m:t>𝛺</m:t>
                </m:r>
              </m:oMath>
            </a14:m>
            <a:r>
              <a:t>.</a:t>
            </a:r>
          </a:p>
          <a:p>
            <a:pPr marL="0" lvl="0" indent="0">
              <a:buNone/>
            </a:pPr>
            <a:r>
              <a:t>If your outcome space is not discrete, then </a:t>
            </a:r>
            <a14:m xmlns:a14="http://schemas.microsoft.com/office/drawing/2010/main">
              <m:oMath xmlns:m="http://schemas.openxmlformats.org/officeDocument/2006/math">
                <m:d>
                  <m:dPr>
                    <m:begChr m:val="|"/>
                    <m:endChr m:val="|"/>
                    <m:ctrlPr>
                      <a:rPr>
                        <a:latin typeface="Cambria Math" panose="02040503050406030204" pitchFamily="18" charset="0"/>
                      </a:rPr>
                    </m:ctrlPr>
                  </m:dPr>
                  <m:e>
                    <m:r>
                      <a:rPr>
                        <a:latin typeface="Cambria Math" panose="02040503050406030204" pitchFamily="18" charset="0"/>
                      </a:rPr>
                      <m:t>.</m:t>
                    </m:r>
                  </m:e>
                </m:d>
              </m:oMath>
            </a14:m>
            <a:r>
              <a:t> is a function mapping outcome sets to the positive real line.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a:t>
            </a:fld>
            <a:endParaRPr lang="en-GB"/>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Linear model</a:t>
            </a:r>
          </a:p>
          <a:p>
            <a:pPr marL="0" lvl="0" indent="0">
              <a:buNone/>
            </a:pPr>
            <a:r>
              <a:t>We can get more information by typing </a:t>
            </a:r>
            <a:r>
              <a:rPr>
                <a:latin typeface="Courier"/>
              </a:rPr>
              <a:t>summary(mod)</a:t>
            </a:r>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You get the same results by using </a:t>
            </a:r>
            <a:r>
              <a:rPr>
                <a:latin typeface="Courier"/>
              </a:rPr>
              <a:t>glm</a:t>
            </a:r>
            <a:r>
              <a:t> rather than </a:t>
            </a:r>
            <a:r>
              <a:rPr>
                <a:latin typeface="Courier"/>
              </a:rPr>
              <a:t>lm</a:t>
            </a:r>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100</a:t>
            </a:fld>
            <a:endParaRPr lang="en-GB"/>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Linear model</a:t>
            </a:r>
          </a:p>
          <a:p>
            <a:pPr marL="0" lvl="0" indent="0">
              <a:buNone/>
            </a:pPr>
            <a:r>
              <a:t>What we have done, is fit a </a:t>
            </a:r>
            <a:r>
              <a:rPr b="1"/>
              <a:t>linear model</a:t>
            </a:r>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𝜖</m:t>
                      </m:r>
                    </m:e>
                    <m:sub>
                      <m:r>
                        <a:rPr>
                          <a:latin typeface="Cambria Math" panose="02040503050406030204" pitchFamily="18" charset="0"/>
                        </a:rPr>
                        <m:t>𝑖</m:t>
                      </m:r>
                    </m:sub>
                  </m:sSub>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In other words, for a dependent variable </a:t>
            </a:r>
            <a14:m xmlns:a14="http://schemas.microsoft.com/office/drawing/2010/main">
              <m:oMath xmlns:m="http://schemas.openxmlformats.org/officeDocument/2006/math">
                <m:r>
                  <a:rPr>
                    <a:latin typeface="Cambria Math" panose="02040503050406030204" pitchFamily="18" charset="0"/>
                  </a:rPr>
                  <m:t>𝑌</m:t>
                </m:r>
              </m:oMath>
            </a14:m>
            <a:r>
              <a:t> and an independent variable </a:t>
            </a:r>
            <a14:m xmlns:a14="http://schemas.microsoft.com/office/drawing/2010/main">
              <m:oMath xmlns:m="http://schemas.openxmlformats.org/officeDocument/2006/math">
                <m:r>
                  <a:rPr>
                    <a:latin typeface="Cambria Math" panose="02040503050406030204" pitchFamily="18" charset="0"/>
                  </a:rPr>
                  <m:t>𝑋</m:t>
                </m:r>
              </m:oMath>
            </a14:m>
            <a:r>
              <a:t> we hypothesise there is a model</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𝑌</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r>
                    <a:rPr>
                      <a:latin typeface="Cambria Math" panose="02040503050406030204" pitchFamily="18" charset="0"/>
                    </a:rPr>
                    <m:t>𝑋</m:t>
                  </m:r>
                  <m:r>
                    <a:rPr>
                      <a:latin typeface="Cambria Math" panose="02040503050406030204" pitchFamily="18" charset="0"/>
                    </a:rPr>
                    <m:t>+</m:t>
                  </m:r>
                  <m:r>
                    <a:rPr>
                      <a:latin typeface="Cambria Math" panose="02040503050406030204" pitchFamily="18" charset="0"/>
                    </a:rPr>
                    <m:t>𝜖</m:t>
                  </m:r>
                </m:oMath>
              </m:oMathPara>
            </a14:m>
            <a:endParaRPr/>
          </a:p>
          <a:p>
            <a:pPr marL="0" lvl="0" indent="0">
              <a:buNone/>
            </a:pPr>
            <a:r>
              <a:t>where </a:t>
            </a:r>
            <a14:m xmlns:a14="http://schemas.microsoft.com/office/drawing/2010/main">
              <m:oMath xmlns:m="http://schemas.openxmlformats.org/officeDocument/2006/math">
                <m:r>
                  <a:rPr>
                    <a:latin typeface="Cambria Math" panose="02040503050406030204" pitchFamily="18" charset="0"/>
                  </a:rPr>
                  <m:t>𝜖</m:t>
                </m:r>
              </m:oMath>
            </a14:m>
            <a:r>
              <a:t> is a random variable.</a:t>
            </a:r>
          </a:p>
          <a:p>
            <a:pPr marL="0" lvl="0" indent="0">
              <a:buNone/>
            </a:pPr>
            <a:r>
              <a:t>Note that by using least squares we only fit a function to data as best as we can.</a:t>
            </a:r>
          </a:p>
          <a:p>
            <a:pPr marL="0" lvl="0" indent="0">
              <a:buNone/>
            </a:pPr>
            <a:r>
              <a:t>We don’t make any </a:t>
            </a:r>
            <a:r>
              <a:rPr i="1"/>
              <a:t>distributional</a:t>
            </a:r>
            <a:r>
              <a:t> assumptions about </a:t>
            </a:r>
            <a14:m xmlns:a14="http://schemas.microsoft.com/office/drawing/2010/main">
              <m:oMath xmlns:m="http://schemas.openxmlformats.org/officeDocument/2006/math">
                <m:r>
                  <a:rPr>
                    <a:latin typeface="Cambria Math" panose="02040503050406030204" pitchFamily="18" charset="0"/>
                  </a:rPr>
                  <m:t>𝑌</m:t>
                </m:r>
              </m:oMath>
            </a14:m>
            <a:r>
              <a:t> or </a:t>
            </a:r>
            <a14:m xmlns:a14="http://schemas.microsoft.com/office/drawing/2010/main">
              <m:oMath xmlns:m="http://schemas.openxmlformats.org/officeDocument/2006/math">
                <m:r>
                  <a:rPr>
                    <a:latin typeface="Cambria Math" panose="02040503050406030204" pitchFamily="18" charset="0"/>
                  </a:rPr>
                  <m:t>𝜖</m:t>
                </m:r>
              </m:oMath>
            </a14:m>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101</a:t>
            </a:fld>
            <a:endParaRPr lang="en-GB"/>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Linear model</a:t>
            </a:r>
          </a:p>
          <a:p>
            <a:pPr marL="0" lvl="0" indent="0">
              <a:buNone/>
            </a:pPr>
            <a:r>
              <a:t>Parameter interpretation:</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14:m xmlns:a14="http://schemas.microsoft.com/office/drawing/2010/main">
              <m:oMath xmlns:m="http://schemas.openxmlformats.org/officeDocument/2006/math">
                <m:sSub>
                  <m:sSubPr>
                    <m:ctrlPr>
                      <a:rPr>
                        <a:latin typeface="Cambria Math" panose="02040503050406030204" pitchFamily="18" charset="0"/>
                      </a:rPr>
                    </m:ctrlPr>
                  </m:sSubPr>
                  <m:e>
                    <m:acc>
                      <m:accPr>
                        <m:chr m:val="̂"/>
                        <m:ctrlPr>
                          <a:rPr>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0</m:t>
                    </m:r>
                  </m:sub>
                </m:sSub>
              </m:oMath>
            </a14:m>
            <a:r>
              <a:t> is the estimated </a:t>
            </a:r>
            <a:r>
              <a:rPr i="1"/>
              <a:t>intercept</a:t>
            </a:r>
            <a:r>
              <a:t> of the fitted regression line; it is the value predicted for </a:t>
            </a:r>
            <a14:m xmlns:a14="http://schemas.microsoft.com/office/drawing/2010/main">
              <m:oMath xmlns:m="http://schemas.openxmlformats.org/officeDocument/2006/math">
                <m:r>
                  <a:rPr>
                    <a:latin typeface="Cambria Math" panose="02040503050406030204" pitchFamily="18" charset="0"/>
                  </a:rPr>
                  <m:t>𝑌</m:t>
                </m:r>
              </m:oMath>
            </a14:m>
            <a:r>
              <a:t> when </a:t>
            </a:r>
            <a14:m xmlns:a14="http://schemas.microsoft.com/office/drawing/2010/main">
              <m:oMath xmlns:m="http://schemas.openxmlformats.org/officeDocument/2006/math">
                <m:r>
                  <a:rPr>
                    <a:latin typeface="Cambria Math" panose="02040503050406030204" pitchFamily="18" charset="0"/>
                  </a:rPr>
                  <m:t>𝑋</m:t>
                </m:r>
                <m:r>
                  <a:rPr>
                    <a:latin typeface="Cambria Math" panose="02040503050406030204" pitchFamily="18" charset="0"/>
                  </a:rPr>
                  <m:t>=0</m:t>
                </m:r>
              </m:oMath>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14:m xmlns:a14="http://schemas.microsoft.com/office/drawing/2010/main">
              <m:oMath xmlns:m="http://schemas.openxmlformats.org/officeDocument/2006/math">
                <m:sSub>
                  <m:sSubPr>
                    <m:ctrlPr>
                      <a:rPr>
                        <a:latin typeface="Cambria Math" panose="02040503050406030204" pitchFamily="18" charset="0"/>
                      </a:rPr>
                    </m:ctrlPr>
                  </m:sSubPr>
                  <m:e>
                    <m:acc>
                      <m:accPr>
                        <m:chr m:val="̂"/>
                        <m:ctrlPr>
                          <a:rPr>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1</m:t>
                    </m:r>
                  </m:sub>
                </m:sSub>
              </m:oMath>
            </a14:m>
            <a:r>
              <a:t> is the estimated </a:t>
            </a:r>
            <a:r>
              <a:rPr i="1"/>
              <a:t>slope</a:t>
            </a:r>
            <a:r>
              <a:t> of the fitted regression line; it gives by how much </a:t>
            </a:r>
            <a14:m xmlns:a14="http://schemas.microsoft.com/office/drawing/2010/main">
              <m:oMath xmlns:m="http://schemas.openxmlformats.org/officeDocument/2006/math">
                <m:r>
                  <a:rPr>
                    <a:latin typeface="Cambria Math" panose="02040503050406030204" pitchFamily="18" charset="0"/>
                  </a:rPr>
                  <m:t>𝑌</m:t>
                </m:r>
              </m:oMath>
            </a14:m>
            <a:r>
              <a:t> changes, on average, for every increase in </a:t>
            </a:r>
            <a14:m xmlns:a14="http://schemas.microsoft.com/office/drawing/2010/main">
              <m:oMath xmlns:m="http://schemas.openxmlformats.org/officeDocument/2006/math">
                <m:r>
                  <a:rPr>
                    <a:latin typeface="Cambria Math" panose="02040503050406030204" pitchFamily="18" charset="0"/>
                  </a:rPr>
                  <m:t>𝑋</m:t>
                </m:r>
              </m:oMath>
            </a14:m>
            <a:r>
              <a:t> by 1</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102</a:t>
            </a:fld>
            <a:endParaRPr lang="en-GB"/>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Linear model</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b="1"/>
          </a:p>
          <a:p>
            <a:pPr marL="0" lvl="0" indent="0">
              <a:buNone/>
            </a:pPr>
            <a:r>
              <a:t>The </a:t>
            </a:r>
            <a:r>
              <a:rPr b="1"/>
              <a:t>coefficient of determination</a:t>
            </a:r>
            <a:r>
              <a:t> </a:t>
            </a:r>
            <a14:m xmlns:a14="http://schemas.microsoft.com/office/drawing/2010/main">
              <m:oMath xmlns:m="http://schemas.openxmlformats.org/officeDocument/2006/math">
                <m:sSup>
                  <m:sSupPr>
                    <m:ctrlPr>
                      <a:rPr>
                        <a:latin typeface="Cambria Math" panose="02040503050406030204" pitchFamily="18" charset="0"/>
                      </a:rPr>
                    </m:ctrlPr>
                  </m:sSupPr>
                  <m:e>
                    <m:r>
                      <a:rPr>
                        <a:latin typeface="Cambria Math" panose="02040503050406030204" pitchFamily="18" charset="0"/>
                      </a:rPr>
                      <m:t>𝑅</m:t>
                    </m:r>
                  </m:e>
                  <m:sup>
                    <m:r>
                      <a:rPr>
                        <a:latin typeface="Cambria Math" panose="02040503050406030204" pitchFamily="18" charset="0"/>
                      </a:rPr>
                      <m:t>2</m:t>
                    </m:r>
                  </m:sup>
                </m:sSup>
              </m:oMath>
            </a14:m>
            <a:r>
              <a:t> gives the proportion of the variation that is explained by the regression model.</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In the case of a single predictor </a:t>
            </a:r>
            <a14:m xmlns:a14="http://schemas.microsoft.com/office/drawing/2010/main">
              <m:oMath xmlns:m="http://schemas.openxmlformats.org/officeDocument/2006/math">
                <m:r>
                  <a:rPr>
                    <a:latin typeface="Cambria Math" panose="02040503050406030204" pitchFamily="18" charset="0"/>
                  </a:rPr>
                  <m:t>𝑋</m:t>
                </m:r>
              </m:oMath>
            </a14:m>
            <a:r>
              <a:t>, </a:t>
            </a:r>
            <a14:m xmlns:a14="http://schemas.microsoft.com/office/drawing/2010/main">
              <m:oMath xmlns:m="http://schemas.openxmlformats.org/officeDocument/2006/math">
                <m:sSup>
                  <m:sSupPr>
                    <m:ctrlPr>
                      <a:rPr>
                        <a:latin typeface="Cambria Math" panose="02040503050406030204" pitchFamily="18" charset="0"/>
                      </a:rPr>
                    </m:ctrlPr>
                  </m:sSupPr>
                  <m:e>
                    <m:r>
                      <a:rPr>
                        <a:latin typeface="Cambria Math" panose="02040503050406030204" pitchFamily="18" charset="0"/>
                      </a:rPr>
                      <m:t>𝑅</m:t>
                    </m:r>
                  </m:e>
                  <m:sup>
                    <m:r>
                      <a:rPr>
                        <a:latin typeface="Cambria Math" panose="02040503050406030204" pitchFamily="18" charset="0"/>
                      </a:rPr>
                      <m:t>2</m:t>
                    </m:r>
                  </m:sup>
                </m:sSup>
              </m:oMath>
            </a14:m>
            <a:r>
              <a:t> is also the squared sample correlation coefficient </a:t>
            </a:r>
            <a14:m xmlns:a14="http://schemas.microsoft.com/office/drawing/2010/main">
              <m:oMath xmlns:m="http://schemas.openxmlformats.org/officeDocument/2006/math">
                <m:r>
                  <a:rPr>
                    <a:latin typeface="Cambria Math" panose="02040503050406030204" pitchFamily="18" charset="0"/>
                  </a:rPr>
                  <m:t>𝜌</m:t>
                </m:r>
                <m:d>
                  <m:dPr>
                    <m:ctrlPr>
                      <a:rPr i="1">
                        <a:latin typeface="Cambria Math" panose="02040503050406030204" pitchFamily="18" charset="0"/>
                      </a:rPr>
                    </m:ctrlPr>
                  </m:dPr>
                  <m:e>
                    <m:r>
                      <a:rPr>
                        <a:latin typeface="Cambria Math" panose="02040503050406030204" pitchFamily="18" charset="0"/>
                      </a:rPr>
                      <m:t>𝐲</m:t>
                    </m:r>
                    <m:r>
                      <a:rPr>
                        <a:latin typeface="Cambria Math" panose="02040503050406030204" pitchFamily="18" charset="0"/>
                      </a:rPr>
                      <m:t>,</m:t>
                    </m:r>
                    <m:r>
                      <a:rPr>
                        <a:latin typeface="Cambria Math" panose="02040503050406030204" pitchFamily="18" charset="0"/>
                      </a:rPr>
                      <m:t>𝐱</m:t>
                    </m:r>
                  </m:e>
                </m:d>
              </m:oMath>
            </a14:m>
            <a:r>
              <a:t> between the observed </a:t>
            </a:r>
            <a14:m xmlns:a14="http://schemas.microsoft.com/office/drawing/2010/main">
              <m:oMath xmlns:m="http://schemas.openxmlformats.org/officeDocument/2006/math">
                <m:r>
                  <a:rPr>
                    <a:latin typeface="Cambria Math" panose="02040503050406030204" pitchFamily="18" charset="0"/>
                  </a:rPr>
                  <m:t>𝐲</m:t>
                </m:r>
              </m:oMath>
            </a14:m>
            <a:r>
              <a:t> and </a:t>
            </a:r>
            <a14:m xmlns:a14="http://schemas.microsoft.com/office/drawing/2010/main">
              <m:oMath xmlns:m="http://schemas.openxmlformats.org/officeDocument/2006/math">
                <m:r>
                  <a:rPr>
                    <a:latin typeface="Cambria Math" panose="02040503050406030204" pitchFamily="18" charset="0"/>
                  </a:rPr>
                  <m:t>𝐱</m:t>
                </m:r>
              </m:oMath>
            </a14:m>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103</a:t>
            </a:fld>
            <a:endParaRPr lang="en-GB"/>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Simple linear regression</a:t>
            </a:r>
          </a:p>
          <a:p>
            <a:pPr marL="0" lvl="0" indent="0">
              <a:buNone/>
            </a:pPr>
            <a:r>
              <a:t>So far we just fitted a line. Implicitly we made the following assumptions:</a:t>
            </a:r>
          </a:p>
          <a:p>
            <a:pPr lvl="0"/>
            <a:r>
              <a:t>The data used to fit the model are representative of the underlying population.</a:t>
            </a:r>
          </a:p>
          <a:p>
            <a:pPr lvl="0"/>
            <a:r>
              <a:t>The true relationship between </a:t>
            </a:r>
            <a14:m xmlns:a14="http://schemas.microsoft.com/office/drawing/2010/main">
              <m:oMath xmlns:m="http://schemas.openxmlformats.org/officeDocument/2006/math">
                <m:r>
                  <a:rPr>
                    <a:latin typeface="Cambria Math" panose="02040503050406030204" pitchFamily="18" charset="0"/>
                  </a:rPr>
                  <m:t>𝑋</m:t>
                </m:r>
              </m:oMath>
            </a14:m>
            <a:r>
              <a:t> and </a:t>
            </a:r>
            <a14:m xmlns:a14="http://schemas.microsoft.com/office/drawing/2010/main">
              <m:oMath xmlns:m="http://schemas.openxmlformats.org/officeDocument/2006/math">
                <m:r>
                  <a:rPr>
                    <a:latin typeface="Cambria Math" panose="02040503050406030204" pitchFamily="18" charset="0"/>
                  </a:rPr>
                  <m:t>𝑌</m:t>
                </m:r>
              </m:oMath>
            </a14:m>
            <a:r>
              <a:t> is linear.</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If we want to make </a:t>
            </a:r>
            <a:r>
              <a:rPr i="1"/>
              <a:t>statistical inference</a:t>
            </a:r>
            <a:r>
              <a:t> about any of the parameters in the model, we need to make additional assumptions:</a:t>
            </a:r>
          </a:p>
          <a:p>
            <a:pPr lvl="0"/>
            <a:r>
              <a:t>The random error </a:t>
            </a:r>
            <a14:m xmlns:a14="http://schemas.microsoft.com/office/drawing/2010/main">
              <m:oMath xmlns:m="http://schemas.openxmlformats.org/officeDocument/2006/math">
                <m:r>
                  <a:rPr>
                    <a:latin typeface="Cambria Math" panose="02040503050406030204" pitchFamily="18" charset="0"/>
                  </a:rPr>
                  <m:t>𝜖</m:t>
                </m:r>
                <m:r>
                  <a:rPr>
                    <a:latin typeface="Cambria Math" panose="02040503050406030204" pitchFamily="18" charset="0"/>
                  </a:rPr>
                  <m:t>∼</m:t>
                </m:r>
                <m:r>
                  <a:rPr>
                    <a:latin typeface="Cambria Math" panose="02040503050406030204" pitchFamily="18" charset="0"/>
                  </a:rPr>
                  <m:t>𝒩</m:t>
                </m:r>
                <m:d>
                  <m:dPr>
                    <m:ctrlPr>
                      <a:rPr i="1">
                        <a:latin typeface="Cambria Math" panose="02040503050406030204" pitchFamily="18" charset="0"/>
                      </a:rPr>
                    </m:ctrlPr>
                  </m:dPr>
                  <m:e>
                    <m:r>
                      <a:rPr>
                        <a:latin typeface="Cambria Math" panose="02040503050406030204" pitchFamily="18" charset="0"/>
                      </a:rPr>
                      <m:t>0,</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oMath>
            </a14:m>
            <a:r>
              <a:t> - specifically this implies that the residuals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𝜖</m:t>
                    </m:r>
                  </m:e>
                  <m:sub>
                    <m:r>
                      <a:rPr>
                        <a:latin typeface="Cambria Math" panose="02040503050406030204" pitchFamily="18" charset="0"/>
                      </a:rPr>
                      <m:t>𝑖</m:t>
                    </m:r>
                  </m:sub>
                </m:sSub>
              </m:oMath>
            </a14:m>
            <a:r>
              <a:t> are </a:t>
            </a:r>
            <a:r>
              <a:rPr i="1"/>
              <a:t>homoscedastic</a:t>
            </a:r>
            <a:r>
              <a:t> (have equal variance).</a:t>
            </a:r>
          </a:p>
          <a:p>
            <a:pPr lvl="0"/>
            <a:r>
              <a:t>The observations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oMath>
            </a14:m>
            <a:r>
              <a:t> are independent given the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oMath>
            </a14:m>
            <a:r>
              <a:t> - in other words the residuals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𝜖</m:t>
                    </m:r>
                  </m:e>
                  <m:sub>
                    <m:r>
                      <a:rPr>
                        <a:latin typeface="Cambria Math" panose="02040503050406030204" pitchFamily="18" charset="0"/>
                      </a:rPr>
                      <m:t>𝑖</m:t>
                    </m:r>
                  </m:sub>
                </m:sSub>
              </m:oMath>
            </a14:m>
            <a:r>
              <a:t> are independent.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104</a:t>
            </a:fld>
            <a:endParaRPr lang="en-GB"/>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Simple linear regression</a:t>
            </a:r>
          </a:p>
          <a:p>
            <a:pPr marL="0" lvl="0" indent="0">
              <a:buNone/>
            </a:pPr>
            <a:r>
              <a:t>Once we have made these assumptions, we can do statistical tests:</a:t>
            </a:r>
          </a:p>
          <a:p>
            <a:pPr lvl="0"/>
            <a:r>
              <a:t>Test if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r>
                  <a:rPr>
                    <a:latin typeface="Cambria Math" panose="02040503050406030204" pitchFamily="18" charset="0"/>
                  </a:rPr>
                  <m:t>=0</m:t>
                </m:r>
              </m:oMath>
            </a14:m>
            <a:r>
              <a:t>?</a:t>
            </a:r>
          </a:p>
          <a:p>
            <a:pPr lvl="0"/>
            <a:r>
              <a:t>Test if the population correlation parameter </a:t>
            </a:r>
            <a14:m xmlns:a14="http://schemas.microsoft.com/office/drawing/2010/main">
              <m:oMath xmlns:m="http://schemas.openxmlformats.org/officeDocument/2006/math">
                <m:r>
                  <a:rPr>
                    <a:latin typeface="Cambria Math" panose="02040503050406030204" pitchFamily="18" charset="0"/>
                  </a:rPr>
                  <m:t>𝜌</m:t>
                </m:r>
                <m:r>
                  <a:rPr>
                    <a:latin typeface="Cambria Math" panose="02040503050406030204" pitchFamily="18" charset="0"/>
                  </a:rPr>
                  <m:t>=0</m:t>
                </m:r>
              </m:oMath>
            </a14:m>
            <a:endParaRPr/>
          </a:p>
          <a:p>
            <a:pPr marL="0" lvl="0" indent="0">
              <a:buNone/>
            </a:pPr>
            <a:r>
              <a:t>The above 2 tests are in fact equal (in a model with a single predictor).</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We can also test if the intercept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=0</m:t>
                </m:r>
              </m:oMath>
            </a14:m>
            <a:r>
              <a:t> (or some other value), but this test is usually not sensible as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oMath>
            </a14:m>
            <a:r>
              <a:t>, the average value of </a:t>
            </a:r>
            <a14:m xmlns:a14="http://schemas.microsoft.com/office/drawing/2010/main">
              <m:oMath xmlns:m="http://schemas.openxmlformats.org/officeDocument/2006/math">
                <m:r>
                  <a:rPr>
                    <a:latin typeface="Cambria Math" panose="02040503050406030204" pitchFamily="18" charset="0"/>
                  </a:rPr>
                  <m:t>𝑌</m:t>
                </m:r>
              </m:oMath>
            </a14:m>
            <a:r>
              <a:t> if </a:t>
            </a:r>
            <a14:m xmlns:a14="http://schemas.microsoft.com/office/drawing/2010/main">
              <m:oMath xmlns:m="http://schemas.openxmlformats.org/officeDocument/2006/math">
                <m:r>
                  <a:rPr>
                    <a:latin typeface="Cambria Math" panose="02040503050406030204" pitchFamily="18" charset="0"/>
                  </a:rPr>
                  <m:t>𝑋</m:t>
                </m:r>
                <m:r>
                  <a:rPr>
                    <a:latin typeface="Cambria Math" panose="02040503050406030204" pitchFamily="18" charset="0"/>
                  </a:rPr>
                  <m:t>=0</m:t>
                </m:r>
              </m:oMath>
            </a14:m>
            <a:r>
              <a:t>, has, in most situations, little more meaning than providing a numerical scale for the observed values.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105</a:t>
            </a:fld>
            <a:endParaRPr lang="en-GB"/>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Simple linear regression</a:t>
            </a:r>
          </a:p>
          <a:p>
            <a:pPr marL="0" lvl="0" indent="0">
              <a:buNone/>
            </a:pPr>
            <a:r>
              <a:t>By assuming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𝜖</m:t>
                    </m:r>
                  </m:e>
                  <m:sub>
                    <m:r>
                      <a:rPr>
                        <a:latin typeface="Cambria Math" panose="02040503050406030204" pitchFamily="18" charset="0"/>
                      </a:rPr>
                      <m:t>𝑖</m:t>
                    </m:r>
                  </m:sub>
                </m:sSub>
                <m:r>
                  <a:rPr>
                    <a:latin typeface="Cambria Math" panose="02040503050406030204" pitchFamily="18" charset="0"/>
                  </a:rPr>
                  <m:t>∼</m:t>
                </m:r>
                <m:r>
                  <a:rPr>
                    <a:latin typeface="Cambria Math" panose="02040503050406030204" pitchFamily="18" charset="0"/>
                  </a:rPr>
                  <m:t>𝒩</m:t>
                </m:r>
                <m:d>
                  <m:dPr>
                    <m:ctrlPr>
                      <a:rPr i="1">
                        <a:latin typeface="Cambria Math" panose="02040503050406030204" pitchFamily="18" charset="0"/>
                      </a:rPr>
                    </m:ctrlPr>
                  </m:dPr>
                  <m:e>
                    <m:r>
                      <a:rPr>
                        <a:latin typeface="Cambria Math" panose="02040503050406030204" pitchFamily="18" charset="0"/>
                      </a:rPr>
                      <m:t>0,</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oMath>
            </a14:m>
            <a:r>
              <a:t>, we can also compute the </a:t>
            </a:r>
            <a:r>
              <a:rPr i="1"/>
              <a:t>model likelihood</a:t>
            </a:r>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𝐿</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e>
                  </m:d>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r>
                        <a:rPr>
                          <a:latin typeface="Cambria Math" panose="02040503050406030204" pitchFamily="18" charset="0"/>
                        </a:rPr>
                        <m:t>𝜙</m:t>
                      </m:r>
                    </m:e>
                  </m:nary>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r>
                        <a:rPr>
                          <a:latin typeface="Cambria Math" panose="02040503050406030204" pitchFamily="18" charset="0"/>
                        </a:rPr>
                        <m:t>|0,</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oMath>
              </m:oMathPara>
            </a14:m>
            <a:endParaRPr/>
          </a:p>
          <a:p>
            <a:pPr marL="0" lvl="0" indent="0">
              <a:buNone/>
            </a:pPr>
            <a:r>
              <a:t>where </a:t>
            </a:r>
            <a14:m xmlns:a14="http://schemas.microsoft.com/office/drawing/2010/main">
              <m:oMath xmlns:m="http://schemas.openxmlformats.org/officeDocument/2006/math">
                <m:r>
                  <a:rPr>
                    <a:latin typeface="Cambria Math" panose="02040503050406030204" pitchFamily="18" charset="0"/>
                  </a:rPr>
                  <m:t>𝜙</m:t>
                </m:r>
                <m:d>
                  <m:dPr>
                    <m:ctrlPr>
                      <a:rPr i="1">
                        <a:latin typeface="Cambria Math" panose="02040503050406030204" pitchFamily="18" charset="0"/>
                      </a:rPr>
                    </m:ctrlPr>
                  </m:dPr>
                  <m:e>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oMath>
            </a14:m>
            <a:r>
              <a:t> is the probability density function for a normal distribution with mean </a:t>
            </a:r>
            <a14:m xmlns:a14="http://schemas.microsoft.com/office/drawing/2010/main">
              <m:oMath xmlns:m="http://schemas.openxmlformats.org/officeDocument/2006/math">
                <m:r>
                  <a:rPr>
                    <a:latin typeface="Cambria Math" panose="02040503050406030204" pitchFamily="18" charset="0"/>
                  </a:rPr>
                  <m:t>𝜇</m:t>
                </m:r>
              </m:oMath>
            </a14:m>
            <a:r>
              <a:t> and variance </a:t>
            </a:r>
            <a14:m xmlns:a14="http://schemas.microsoft.com/office/drawing/2010/main">
              <m:oMath xmlns:m="http://schemas.openxmlformats.org/officeDocument/2006/math">
                <m:sSup>
                  <m:sSupPr>
                    <m:ctrlPr>
                      <a:rPr>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oMath>
            </a14:m>
            <a:r>
              <a:t>.</a:t>
            </a:r>
          </a:p>
          <a:p>
            <a:pPr marL="0" lvl="0" indent="0">
              <a:buNone/>
            </a:pPr>
            <a:r>
              <a:t>We can find values </a:t>
            </a:r>
            <a14:m xmlns:a14="http://schemas.microsoft.com/office/drawing/2010/main">
              <m:oMath xmlns:m="http://schemas.openxmlformats.org/officeDocument/2006/math">
                <m:sSub>
                  <m:sSubPr>
                    <m:ctrlPr>
                      <a:rPr>
                        <a:latin typeface="Cambria Math" panose="02040503050406030204" pitchFamily="18" charset="0"/>
                      </a:rPr>
                    </m:ctrlPr>
                  </m:sSubPr>
                  <m:e>
                    <m:acc>
                      <m:accPr>
                        <m:chr m:val="̂"/>
                        <m:ctrlPr>
                          <a:rPr>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0</m:t>
                    </m:r>
                  </m:sub>
                </m:sSub>
                <m:r>
                  <a:rPr>
                    <a:latin typeface="Cambria Math" panose="02040503050406030204" pitchFamily="18" charset="0"/>
                  </a:rPr>
                  <m:t>′</m:t>
                </m:r>
              </m:oMath>
            </a14:m>
            <a:r>
              <a:t> and </a:t>
            </a:r>
            <a14:m xmlns:a14="http://schemas.microsoft.com/office/drawing/2010/main">
              <m:oMath xmlns:m="http://schemas.openxmlformats.org/officeDocument/2006/math">
                <m:sSub>
                  <m:sSubPr>
                    <m:ctrlPr>
                      <a:rPr>
                        <a:latin typeface="Cambria Math" panose="02040503050406030204" pitchFamily="18" charset="0"/>
                      </a:rPr>
                    </m:ctrlPr>
                  </m:sSubPr>
                  <m:e>
                    <m:acc>
                      <m:accPr>
                        <m:chr m:val="̂"/>
                        <m:ctrlPr>
                          <a:rPr>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1</m:t>
                    </m:r>
                  </m:sub>
                </m:sSub>
                <m:r>
                  <a:rPr>
                    <a:latin typeface="Cambria Math" panose="02040503050406030204" pitchFamily="18" charset="0"/>
                  </a:rPr>
                  <m:t>′</m:t>
                </m:r>
              </m:oMath>
            </a14:m>
            <a:r>
              <a:t> that maximise </a:t>
            </a:r>
            <a14:m xmlns:a14="http://schemas.microsoft.com/office/drawing/2010/main">
              <m:oMath xmlns:m="http://schemas.openxmlformats.org/officeDocument/2006/math">
                <m:r>
                  <a:rPr>
                    <a:latin typeface="Cambria Math" panose="02040503050406030204" pitchFamily="18" charset="0"/>
                  </a:rPr>
                  <m:t>𝐿</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e>
                </m:d>
              </m:oMath>
            </a14:m>
            <a:r>
              <a:t>.</a:t>
            </a:r>
          </a:p>
          <a:p>
            <a:pPr marL="0" lvl="0" indent="0">
              <a:buNone/>
            </a:pPr>
            <a:r>
              <a:t>This is the principle of </a:t>
            </a:r>
            <a:r>
              <a:rPr b="1"/>
              <a:t>maximum likelihood estimation</a:t>
            </a:r>
            <a:r>
              <a:t> (MLE).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106</a:t>
            </a:fld>
            <a:endParaRPr lang="en-GB"/>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Simple linear regression</a:t>
            </a:r>
          </a:p>
          <a:p>
            <a:pPr marL="0" lvl="0" indent="0">
              <a:buNone/>
            </a:pPr>
            <a:r>
              <a:t>One can show that the MLE estimators are equal to the OLS estimators, i.e. </a:t>
            </a:r>
            <a14:m xmlns:a14="http://schemas.microsoft.com/office/drawing/2010/main">
              <m:oMath xmlns:m="http://schemas.openxmlformats.org/officeDocument/2006/math">
                <m:sSub>
                  <m:sSubPr>
                    <m:ctrlPr>
                      <a:rPr>
                        <a:latin typeface="Cambria Math" panose="02040503050406030204" pitchFamily="18" charset="0"/>
                      </a:rPr>
                    </m:ctrlPr>
                  </m:sSubPr>
                  <m:e>
                    <m:acc>
                      <m:accPr>
                        <m:chr m:val="̂"/>
                        <m:ctrlPr>
                          <a:rPr>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0</m:t>
                    </m:r>
                  </m:sub>
                </m:sSub>
              </m:oMath>
            </a14:m>
            <a:r>
              <a:t> and </a:t>
            </a:r>
            <a14:m xmlns:a14="http://schemas.microsoft.com/office/drawing/2010/main">
              <m:oMath xmlns:m="http://schemas.openxmlformats.org/officeDocument/2006/math">
                <m:sSub>
                  <m:sSubPr>
                    <m:ctrlPr>
                      <a:rPr>
                        <a:latin typeface="Cambria Math" panose="02040503050406030204" pitchFamily="18" charset="0"/>
                      </a:rPr>
                    </m:ctrlPr>
                  </m:sSubPr>
                  <m:e>
                    <m:acc>
                      <m:accPr>
                        <m:chr m:val="̂"/>
                        <m:ctrlPr>
                          <a:rPr>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1</m:t>
                    </m:r>
                  </m:sub>
                </m:sSub>
              </m:oMath>
            </a14:m>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Notes:</a:t>
            </a:r>
          </a:p>
          <a:p>
            <a:pPr lvl="0"/>
            <a:r>
              <a:t>This may be surprising, since we had to make additional assumptions to be able to write down the likelihood function.</a:t>
            </a:r>
          </a:p>
          <a:p>
            <a:pPr lvl="0"/>
            <a:r>
              <a:t>In practice, fitting software minimise the negative log likelihood rather than maximising the likehihood.</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107</a:t>
            </a:fld>
            <a:endParaRPr lang="en-GB"/>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Simple linear regression</a:t>
            </a:r>
          </a:p>
          <a:p>
            <a:pPr marL="0" lvl="0" indent="0">
              <a:buNone/>
            </a:pPr>
            <a:r>
              <a:t>Once you fitted a model, you can predict new data, e.g. in the case of a linear model:</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acc>
                        <m:accPr>
                          <m:chr m:val="̂"/>
                          <m:ctrlPr>
                            <a:rPr>
                              <a:latin typeface="Cambria Math" panose="02040503050406030204" pitchFamily="18" charset="0"/>
                            </a:rPr>
                          </m:ctrlPr>
                        </m:accPr>
                        <m:e>
                          <m:r>
                            <a:rPr>
                              <a:latin typeface="Cambria Math" panose="02040503050406030204" pitchFamily="18" charset="0"/>
                            </a:rPr>
                            <m:t>𝑦</m:t>
                          </m:r>
                        </m:e>
                      </m:acc>
                    </m:e>
                    <m:sub>
                      <m:r>
                        <a:rPr>
                          <a:latin typeface="Cambria Math" panose="02040503050406030204" pitchFamily="18" charset="0"/>
                        </a:rPr>
                        <m:t>𝑛𝑒𝑤</m:t>
                      </m:r>
                    </m:sub>
                  </m:sSub>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𝑛𝑒𝑤</m:t>
                      </m:r>
                    </m:sub>
                  </m:sSub>
                </m:oMath>
              </m:oMathPara>
            </a14:m>
            <a:endParaRPr/>
          </a:p>
          <a:p>
            <a:pPr marL="0" lvl="0" indent="0">
              <a:buNone/>
            </a:pPr>
            <a:r>
              <a:t>An important special case for diagnostic puposes is to predict the fitted value of your dataset: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acc>
                        <m:accPr>
                          <m:chr m:val="̂"/>
                          <m:ctrlPr>
                            <a:rPr>
                              <a:latin typeface="Cambria Math" panose="02040503050406030204" pitchFamily="18" charset="0"/>
                            </a:rPr>
                          </m:ctrlPr>
                        </m:accPr>
                        <m:e>
                          <m:r>
                            <a:rPr>
                              <a:latin typeface="Cambria Math" panose="02040503050406030204" pitchFamily="18" charset="0"/>
                            </a:rPr>
                            <m:t>𝑦</m:t>
                          </m:r>
                        </m:e>
                      </m:acc>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𝛽</m:t>
                          </m:r>
                        </m:e>
                      </m:acc>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oMath>
              </m:oMathPara>
            </a14:m>
            <a:endParaRPr/>
          </a:p>
          <a:p>
            <a:pPr marL="0" lvl="0" indent="0">
              <a:buNone/>
            </a:pPr>
            <a:r>
              <a:t>This allows you to compute the residuals: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𝑟</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𝑦</m:t>
                          </m:r>
                        </m:e>
                      </m:acc>
                    </m:e>
                    <m:sub>
                      <m:r>
                        <a:rPr>
                          <a:latin typeface="Cambria Math" panose="02040503050406030204" pitchFamily="18" charset="0"/>
                        </a:rPr>
                        <m:t>𝑖</m:t>
                      </m:r>
                    </m:sub>
                  </m:sSub>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108</a:t>
            </a:fld>
            <a:endParaRPr lang="en-GB"/>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Simple linear regression</a:t>
            </a:r>
          </a:p>
          <a:p>
            <a:pPr marL="0" lvl="0" indent="0">
              <a:buNone/>
            </a:pPr>
            <a:r>
              <a:t>2 main reasons for computing residuals: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Adjustment: eliminate a nuisance parameter; e.g. blood pressure adjusted for age, weight adjusted for height, …</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Model diagnostics: residuals are quite useful for checking model assumptions, identifying influential observations etc. (more later).</a:t>
            </a:r>
          </a:p>
          <a:p>
            <a:pPr marL="0" lvl="0" indent="0">
              <a:buNone/>
            </a:pPr>
            <a:r>
              <a:t>In practice, in R you use the </a:t>
            </a:r>
            <a:r>
              <a:rPr>
                <a:latin typeface="Courier"/>
              </a:rPr>
              <a:t>predict()</a:t>
            </a:r>
            <a:r>
              <a:t> function to predict new data.</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109</a:t>
            </a:fld>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Probability theory: random variables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A </a:t>
            </a:r>
            <a:r>
              <a:rPr b="1"/>
              <a:t>random variable</a:t>
            </a:r>
            <a:r>
              <a:t> </a:t>
            </a:r>
            <a14:m xmlns:a14="http://schemas.microsoft.com/office/drawing/2010/main">
              <m:oMath xmlns:m="http://schemas.openxmlformats.org/officeDocument/2006/math">
                <m:r>
                  <a:rPr>
                    <a:latin typeface="Cambria Math" panose="02040503050406030204" pitchFamily="18" charset="0"/>
                  </a:rPr>
                  <m:t>𝑋</m:t>
                </m:r>
              </m:oMath>
            </a14:m>
            <a:r>
              <a:t> is a variable such that</a:t>
            </a:r>
          </a:p>
          <a:p>
            <a:pPr lvl="0"/>
            <a:r>
              <a:t>The values it can take correspond to the different outcomes of an experiment.</a:t>
            </a:r>
          </a:p>
          <a:p>
            <a:pPr lvl="0"/>
            <a:r>
              <a:t>We do not know before we observe a realisation of the random process / experiment which value </a:t>
            </a:r>
            <a14:m xmlns:a14="http://schemas.microsoft.com/office/drawing/2010/main">
              <m:oMath xmlns:m="http://schemas.openxmlformats.org/officeDocument/2006/math">
                <m:r>
                  <a:rPr>
                    <a:latin typeface="Cambria Math" panose="02040503050406030204" pitchFamily="18" charset="0"/>
                  </a:rPr>
                  <m:t>𝑋</m:t>
                </m:r>
              </m:oMath>
            </a14:m>
            <a:r>
              <a:t> will take.</a:t>
            </a:r>
          </a:p>
          <a:p>
            <a:pPr lvl="0"/>
            <a:r>
              <a:t>We may however know the distribution of possible values of </a:t>
            </a:r>
            <a14:m xmlns:a14="http://schemas.microsoft.com/office/drawing/2010/main">
              <m:oMath xmlns:m="http://schemas.openxmlformats.org/officeDocument/2006/math">
                <m:r>
                  <a:rPr>
                    <a:latin typeface="Cambria Math" panose="02040503050406030204" pitchFamily="18" charset="0"/>
                  </a:rPr>
                  <m:t>𝑋</m:t>
                </m:r>
              </m:oMath>
            </a14:m>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Once you have defined a random variable and derived its distribution, there are 2 important properties:</a:t>
            </a:r>
          </a:p>
          <a:p>
            <a:pPr lvl="0"/>
            <a:r>
              <a:t>The mean or expectation </a:t>
            </a:r>
            <a14:m xmlns:a14="http://schemas.microsoft.com/office/drawing/2010/main">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𝑋</m:t>
                    </m:r>
                  </m:e>
                </m:d>
              </m:oMath>
            </a14:m>
            <a:r>
              <a:t> - the average value it will take.</a:t>
            </a:r>
          </a:p>
          <a:p>
            <a:pPr lvl="0"/>
            <a:r>
              <a:t>The variance </a:t>
            </a:r>
            <a14:m xmlns:a14="http://schemas.microsoft.com/office/drawing/2010/main">
              <m:oMath xmlns:m="http://schemas.openxmlformats.org/officeDocument/2006/math">
                <m:r>
                  <a:rPr>
                    <a:latin typeface="Cambria Math" panose="02040503050406030204" pitchFamily="18" charset="0"/>
                  </a:rPr>
                  <m:t>𝑉𝑎𝑟</m:t>
                </m:r>
                <m:d>
                  <m:dPr>
                    <m:ctrlPr>
                      <a:rPr i="1">
                        <a:latin typeface="Cambria Math" panose="02040503050406030204" pitchFamily="18" charset="0"/>
                      </a:rPr>
                    </m:ctrlPr>
                  </m:dPr>
                  <m:e>
                    <m:r>
                      <a:rPr>
                        <a:latin typeface="Cambria Math" panose="02040503050406030204" pitchFamily="18" charset="0"/>
                      </a:rPr>
                      <m:t>𝑋</m:t>
                    </m:r>
                  </m:e>
                </m:d>
              </m:oMath>
            </a14:m>
            <a:r>
              <a:t> - a measure of how variable </a:t>
            </a:r>
            <a14:m xmlns:a14="http://schemas.microsoft.com/office/drawing/2010/main">
              <m:oMath xmlns:m="http://schemas.openxmlformats.org/officeDocument/2006/math">
                <m:r>
                  <a:rPr>
                    <a:latin typeface="Cambria Math" panose="02040503050406030204" pitchFamily="18" charset="0"/>
                  </a:rPr>
                  <m:t>𝑋</m:t>
                </m:r>
              </m:oMath>
            </a14:m>
            <a:r>
              <a:t> is around its mean.</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a:t>
            </a:fld>
            <a:endParaRPr lang="en-GB"/>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Simple linear regression – PRACTICAL</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b="1"/>
          </a:p>
          <a:p>
            <a:pPr marL="0" lvl="0" indent="0">
              <a:buNone/>
            </a:pPr>
            <a:r>
              <a:t>Using the </a:t>
            </a:r>
            <a:r>
              <a:rPr>
                <a:latin typeface="Courier"/>
              </a:rPr>
              <a:t>adolescent_small.csv</a:t>
            </a:r>
            <a:r>
              <a:t> data from earlier (object </a:t>
            </a:r>
            <a:r>
              <a:rPr>
                <a:latin typeface="Courier"/>
              </a:rPr>
              <a:t>dfAdo</a:t>
            </a:r>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Fit a linear model regressing weight (variable </a:t>
            </a:r>
            <a:r>
              <a:rPr>
                <a:latin typeface="Courier"/>
              </a:rPr>
              <a:t>a104wt</a:t>
            </a:r>
            <a:r>
              <a:t>) on age (variable </a:t>
            </a:r>
            <a:r>
              <a:rPr>
                <a:latin typeface="Courier"/>
              </a:rPr>
              <a:t>a12age</a:t>
            </a:r>
            <a:r>
              <a:t>).</a:t>
            </a:r>
          </a:p>
          <a:p>
            <a:pPr lvl="0"/>
            <a:r>
              <a:t>Summarise the model fit.</a:t>
            </a:r>
          </a:p>
          <a:p>
            <a:pPr lvl="0"/>
            <a:r>
              <a:t>Plot the model fit, including confidence bands.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110</a:t>
            </a:fld>
            <a:endParaRPr lang="en-GB"/>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fontScale="92500" lnSpcReduction="20000"/>
          </a:bodyPr>
          <a:lstStyle/>
          <a:p>
            <a:pPr marL="0" lvl="0" indent="0">
              <a:buNone/>
            </a:pPr>
            <a:r>
              <a:rPr sz="1700" b="1" dirty="0"/>
              <a:t>Simple linear regression – PRACTICAL</a:t>
            </a:r>
          </a:p>
          <a:p>
            <a:pPr lvl="0" indent="0">
              <a:buNone/>
            </a:pPr>
            <a:r>
              <a:rPr sz="1700" dirty="0">
                <a:latin typeface="Courier"/>
              </a:rPr>
              <a:t>mod1</a:t>
            </a:r>
            <a:r>
              <a:rPr sz="1700" dirty="0">
                <a:solidFill>
                  <a:srgbClr val="007020"/>
                </a:solidFill>
                <a:latin typeface="Courier"/>
              </a:rPr>
              <a:t>&lt;-</a:t>
            </a:r>
            <a:r>
              <a:rPr sz="1700" dirty="0" err="1">
                <a:solidFill>
                  <a:srgbClr val="06287E"/>
                </a:solidFill>
                <a:latin typeface="Courier"/>
              </a:rPr>
              <a:t>glm</a:t>
            </a:r>
            <a:r>
              <a:rPr sz="1700" dirty="0">
                <a:latin typeface="Courier"/>
              </a:rPr>
              <a:t>(a104wt</a:t>
            </a:r>
            <a:r>
              <a:rPr sz="1700" dirty="0">
                <a:solidFill>
                  <a:srgbClr val="4070A0"/>
                </a:solidFill>
                <a:latin typeface="Courier"/>
              </a:rPr>
              <a:t>~</a:t>
            </a:r>
            <a:r>
              <a:rPr sz="1700" dirty="0">
                <a:latin typeface="Courier"/>
              </a:rPr>
              <a:t>a12age,</a:t>
            </a:r>
            <a:r>
              <a:rPr sz="1700" dirty="0">
                <a:solidFill>
                  <a:srgbClr val="7D9029"/>
                </a:solidFill>
                <a:latin typeface="Courier"/>
              </a:rPr>
              <a:t>data=</a:t>
            </a:r>
            <a:r>
              <a:rPr sz="1700" dirty="0" err="1">
                <a:latin typeface="Courier"/>
              </a:rPr>
              <a:t>dfAdo</a:t>
            </a:r>
            <a:r>
              <a:rPr sz="1700" dirty="0">
                <a:latin typeface="Courier"/>
              </a:rPr>
              <a:t>)</a:t>
            </a:r>
            <a:br>
              <a:rPr sz="1700" dirty="0"/>
            </a:br>
            <a:br>
              <a:rPr sz="1700" dirty="0"/>
            </a:br>
            <a:r>
              <a:rPr sz="1700" dirty="0">
                <a:solidFill>
                  <a:srgbClr val="06287E"/>
                </a:solidFill>
                <a:latin typeface="Courier"/>
              </a:rPr>
              <a:t>summary</a:t>
            </a:r>
            <a:r>
              <a:rPr sz="1700" dirty="0">
                <a:latin typeface="Courier"/>
              </a:rPr>
              <a:t>(mod1)</a:t>
            </a:r>
            <a:br>
              <a:rPr dirty="0"/>
            </a:br>
            <a:r>
              <a:rPr sz="1500" i="1" dirty="0">
                <a:solidFill>
                  <a:srgbClr val="BA2121"/>
                </a:solidFill>
                <a:latin typeface="Courier"/>
              </a:rPr>
              <a:t>## </a:t>
            </a:r>
            <a:br>
              <a:rPr sz="1500" dirty="0"/>
            </a:br>
            <a:r>
              <a:rPr sz="1500" i="1" dirty="0">
                <a:solidFill>
                  <a:srgbClr val="BA2121"/>
                </a:solidFill>
                <a:latin typeface="Courier"/>
              </a:rPr>
              <a:t>## Call:</a:t>
            </a:r>
            <a:br>
              <a:rPr sz="1500" dirty="0"/>
            </a:br>
            <a:r>
              <a:rPr sz="1500" i="1" dirty="0">
                <a:solidFill>
                  <a:srgbClr val="BA2121"/>
                </a:solidFill>
                <a:latin typeface="Courier"/>
              </a:rPr>
              <a:t>## </a:t>
            </a:r>
            <a:r>
              <a:rPr sz="1500" i="1" dirty="0" err="1">
                <a:solidFill>
                  <a:srgbClr val="BA2121"/>
                </a:solidFill>
                <a:latin typeface="Courier"/>
              </a:rPr>
              <a:t>glm</a:t>
            </a:r>
            <a:r>
              <a:rPr sz="1500" i="1" dirty="0">
                <a:solidFill>
                  <a:srgbClr val="BA2121"/>
                </a:solidFill>
                <a:latin typeface="Courier"/>
              </a:rPr>
              <a:t>(formula = a104wt ~ a12age, data = </a:t>
            </a:r>
            <a:r>
              <a:rPr sz="1500" i="1" dirty="0" err="1">
                <a:solidFill>
                  <a:srgbClr val="BA2121"/>
                </a:solidFill>
                <a:latin typeface="Courier"/>
              </a:rPr>
              <a:t>dfAdo</a:t>
            </a:r>
            <a:r>
              <a:rPr sz="1500" i="1" dirty="0">
                <a:solidFill>
                  <a:srgbClr val="BA2121"/>
                </a:solidFill>
                <a:latin typeface="Courier"/>
              </a:rPr>
              <a:t>)</a:t>
            </a:r>
            <a:br>
              <a:rPr sz="1500" dirty="0"/>
            </a:br>
            <a:r>
              <a:rPr sz="1500" i="1" dirty="0">
                <a:solidFill>
                  <a:srgbClr val="BA2121"/>
                </a:solidFill>
                <a:latin typeface="Courier"/>
              </a:rPr>
              <a:t>## </a:t>
            </a:r>
            <a:br>
              <a:rPr sz="1500" dirty="0"/>
            </a:br>
            <a:r>
              <a:rPr sz="1500" i="1" dirty="0">
                <a:solidFill>
                  <a:srgbClr val="BA2121"/>
                </a:solidFill>
                <a:latin typeface="Courier"/>
              </a:rPr>
              <a:t>## Deviance Residuals: </a:t>
            </a:r>
            <a:br>
              <a:rPr sz="1500" dirty="0"/>
            </a:br>
            <a:r>
              <a:rPr sz="1500" i="1" dirty="0">
                <a:solidFill>
                  <a:srgbClr val="BA2121"/>
                </a:solidFill>
                <a:latin typeface="Courier"/>
              </a:rPr>
              <a:t>##      Min        1Q    Median        3Q       Max  </a:t>
            </a:r>
            <a:br>
              <a:rPr sz="1500" dirty="0"/>
            </a:br>
            <a:r>
              <a:rPr sz="1500" i="1" dirty="0">
                <a:solidFill>
                  <a:srgbClr val="BA2121"/>
                </a:solidFill>
                <a:latin typeface="Courier"/>
              </a:rPr>
              <a:t>## -26.1077   -6.5219   -0.3766    6.1234   29.1485  </a:t>
            </a:r>
            <a:br>
              <a:rPr sz="1500" dirty="0"/>
            </a:br>
            <a:r>
              <a:rPr sz="1500" i="1" dirty="0">
                <a:solidFill>
                  <a:srgbClr val="BA2121"/>
                </a:solidFill>
                <a:latin typeface="Courier"/>
              </a:rPr>
              <a:t>## </a:t>
            </a:r>
            <a:br>
              <a:rPr sz="1500" dirty="0"/>
            </a:br>
            <a:r>
              <a:rPr sz="1500" i="1" dirty="0">
                <a:solidFill>
                  <a:srgbClr val="BA2121"/>
                </a:solidFill>
                <a:latin typeface="Courier"/>
              </a:rPr>
              <a:t>## Coefficients:</a:t>
            </a:r>
            <a:br>
              <a:rPr sz="1500" dirty="0"/>
            </a:br>
            <a:r>
              <a:rPr sz="1500" i="1" dirty="0">
                <a:solidFill>
                  <a:srgbClr val="BA2121"/>
                </a:solidFill>
                <a:latin typeface="Courier"/>
              </a:rPr>
              <a:t>##             Estimate Std. Error t value </a:t>
            </a:r>
            <a:r>
              <a:rPr sz="1500" i="1" dirty="0" err="1">
                <a:solidFill>
                  <a:srgbClr val="BA2121"/>
                </a:solidFill>
                <a:latin typeface="Courier"/>
              </a:rPr>
              <a:t>Pr</a:t>
            </a:r>
            <a:r>
              <a:rPr sz="1500" i="1" dirty="0">
                <a:solidFill>
                  <a:srgbClr val="BA2121"/>
                </a:solidFill>
                <a:latin typeface="Courier"/>
              </a:rPr>
              <a:t>(&gt;|t|)    </a:t>
            </a:r>
            <a:br>
              <a:rPr sz="1500" dirty="0"/>
            </a:br>
            <a:r>
              <a:rPr sz="1500" i="1" dirty="0">
                <a:solidFill>
                  <a:srgbClr val="BA2121"/>
                </a:solidFill>
                <a:latin typeface="Courier"/>
              </a:rPr>
              <a:t>## (Intercept) -12.2481     3.0327  -4.039 7.05e-05 ***</a:t>
            </a:r>
            <a:br>
              <a:rPr sz="1500" dirty="0"/>
            </a:br>
            <a:r>
              <a:rPr sz="1500" i="1" dirty="0">
                <a:solidFill>
                  <a:srgbClr val="BA2121"/>
                </a:solidFill>
                <a:latin typeface="Courier"/>
              </a:rPr>
              <a:t>## a12age        3.5562     0.2213  16.067  &lt; 2e-16 ***</a:t>
            </a:r>
            <a:br>
              <a:rPr sz="1500" dirty="0"/>
            </a:br>
            <a:r>
              <a:rPr sz="1500" i="1" dirty="0">
                <a:solidFill>
                  <a:srgbClr val="BA2121"/>
                </a:solidFill>
                <a:latin typeface="Courier"/>
              </a:rPr>
              <a:t>## ---</a:t>
            </a:r>
            <a:br>
              <a:rPr sz="1500" dirty="0"/>
            </a:br>
            <a:r>
              <a:rPr sz="1500" i="1" dirty="0">
                <a:solidFill>
                  <a:srgbClr val="BA2121"/>
                </a:solidFill>
                <a:latin typeface="Courier"/>
              </a:rPr>
              <a:t>## </a:t>
            </a:r>
            <a:r>
              <a:rPr sz="1500" i="1" dirty="0" err="1">
                <a:solidFill>
                  <a:srgbClr val="BA2121"/>
                </a:solidFill>
                <a:latin typeface="Courier"/>
              </a:rPr>
              <a:t>Signif</a:t>
            </a:r>
            <a:r>
              <a:rPr sz="1500" i="1" dirty="0">
                <a:solidFill>
                  <a:srgbClr val="BA2121"/>
                </a:solidFill>
                <a:latin typeface="Courier"/>
              </a:rPr>
              <a:t>. codes:  0 '***' 0.001 '**' 0.01 '*' 0.05 '.' 0.1 ' ' 1</a:t>
            </a:r>
            <a:br>
              <a:rPr sz="1500" dirty="0"/>
            </a:br>
            <a:r>
              <a:rPr sz="1500" i="1" dirty="0">
                <a:solidFill>
                  <a:srgbClr val="BA2121"/>
                </a:solidFill>
                <a:latin typeface="Courier"/>
              </a:rPr>
              <a:t>## </a:t>
            </a:r>
            <a:br>
              <a:rPr sz="1500" dirty="0"/>
            </a:br>
            <a:r>
              <a:rPr sz="1500" i="1" dirty="0">
                <a:solidFill>
                  <a:srgbClr val="BA2121"/>
                </a:solidFill>
                <a:latin typeface="Courier"/>
              </a:rPr>
              <a:t>## (Dispersion parameter for gaussian family taken to be 95.29828)</a:t>
            </a:r>
            <a:br>
              <a:rPr sz="1500" dirty="0"/>
            </a:br>
            <a:r>
              <a:rPr sz="1500" i="1" dirty="0">
                <a:solidFill>
                  <a:srgbClr val="BA2121"/>
                </a:solidFill>
                <a:latin typeface="Courier"/>
              </a:rPr>
              <a:t>## </a:t>
            </a:r>
            <a:br>
              <a:rPr sz="1500" dirty="0"/>
            </a:br>
            <a:r>
              <a:rPr sz="1500" i="1" dirty="0">
                <a:solidFill>
                  <a:srgbClr val="BA2121"/>
                </a:solidFill>
                <a:latin typeface="Courier"/>
              </a:rPr>
              <a:t>##     Null deviance: 49760  on 265  degrees of freedom</a:t>
            </a:r>
            <a:br>
              <a:rPr sz="1500" dirty="0"/>
            </a:br>
            <a:r>
              <a:rPr sz="1500" i="1" dirty="0">
                <a:solidFill>
                  <a:srgbClr val="BA2121"/>
                </a:solidFill>
                <a:latin typeface="Courier"/>
              </a:rPr>
              <a:t>## Residual deviance: 25159  on 264  degrees of freedom</a:t>
            </a:r>
            <a:br>
              <a:rPr sz="1500" dirty="0"/>
            </a:br>
            <a:r>
              <a:rPr sz="1500" i="1" dirty="0">
                <a:solidFill>
                  <a:srgbClr val="BA2121"/>
                </a:solidFill>
                <a:latin typeface="Courier"/>
              </a:rPr>
              <a:t>##   (35 observations deleted due to missingness)</a:t>
            </a:r>
            <a:br>
              <a:rPr sz="1500" dirty="0"/>
            </a:br>
            <a:r>
              <a:rPr sz="1500" i="1" dirty="0">
                <a:solidFill>
                  <a:srgbClr val="BA2121"/>
                </a:solidFill>
                <a:latin typeface="Courier"/>
              </a:rPr>
              <a:t>## AIC: 1971</a:t>
            </a:r>
            <a:br>
              <a:rPr sz="1500" dirty="0"/>
            </a:br>
            <a:r>
              <a:rPr sz="1500" i="1" dirty="0">
                <a:solidFill>
                  <a:srgbClr val="BA2121"/>
                </a:solidFill>
                <a:latin typeface="Courier"/>
              </a:rPr>
              <a:t>## </a:t>
            </a:r>
            <a:br>
              <a:rPr sz="1500" dirty="0"/>
            </a:br>
            <a:r>
              <a:rPr sz="1500" i="1" dirty="0">
                <a:solidFill>
                  <a:srgbClr val="BA2121"/>
                </a:solidFill>
                <a:latin typeface="Courier"/>
              </a:rPr>
              <a:t>## Number of Fisher Scoring iterations: 2</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111</a:t>
            </a:fld>
            <a:endParaRPr lang="en-GB"/>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Simple linear regression – PRACTICAL</a:t>
            </a:r>
          </a:p>
          <a:p>
            <a:pPr lvl="0" indent="0">
              <a:buNone/>
            </a:pPr>
            <a:r>
              <a:rPr>
                <a:latin typeface="Courier"/>
              </a:rPr>
              <a:t>dfNew</a:t>
            </a:r>
            <a:r>
              <a:rPr>
                <a:solidFill>
                  <a:srgbClr val="007020"/>
                </a:solidFill>
                <a:latin typeface="Courier"/>
              </a:rPr>
              <a:t>&lt;-</a:t>
            </a:r>
            <a:r>
              <a:rPr>
                <a:solidFill>
                  <a:srgbClr val="06287E"/>
                </a:solidFill>
                <a:latin typeface="Courier"/>
              </a:rPr>
              <a:t>data.frame</a:t>
            </a:r>
            <a:r>
              <a:rPr>
                <a:latin typeface="Courier"/>
              </a:rPr>
              <a:t>(</a:t>
            </a:r>
            <a:br/>
            <a:r>
              <a:rPr>
                <a:latin typeface="Courier"/>
              </a:rPr>
              <a:t>  </a:t>
            </a:r>
            <a:r>
              <a:rPr>
                <a:solidFill>
                  <a:srgbClr val="7D9029"/>
                </a:solidFill>
                <a:latin typeface="Courier"/>
              </a:rPr>
              <a:t>a12age=</a:t>
            </a:r>
            <a:r>
              <a:rPr>
                <a:solidFill>
                  <a:srgbClr val="06287E"/>
                </a:solidFill>
                <a:latin typeface="Courier"/>
              </a:rPr>
              <a:t>seq</a:t>
            </a:r>
            <a:r>
              <a:rPr>
                <a:latin typeface="Courier"/>
              </a:rPr>
              <a:t>(</a:t>
            </a:r>
            <a:r>
              <a:rPr>
                <a:solidFill>
                  <a:srgbClr val="40A070"/>
                </a:solidFill>
                <a:latin typeface="Courier"/>
              </a:rPr>
              <a:t>9</a:t>
            </a:r>
            <a:r>
              <a:rPr>
                <a:latin typeface="Courier"/>
              </a:rPr>
              <a:t>,</a:t>
            </a:r>
            <a:r>
              <a:rPr>
                <a:solidFill>
                  <a:srgbClr val="40A070"/>
                </a:solidFill>
                <a:latin typeface="Courier"/>
              </a:rPr>
              <a:t>19</a:t>
            </a:r>
            <a:r>
              <a:rPr>
                <a:latin typeface="Courier"/>
              </a:rPr>
              <a:t>,</a:t>
            </a:r>
            <a:r>
              <a:rPr>
                <a:solidFill>
                  <a:srgbClr val="7D9029"/>
                </a:solidFill>
                <a:latin typeface="Courier"/>
              </a:rPr>
              <a:t>by=</a:t>
            </a:r>
            <a:r>
              <a:rPr>
                <a:solidFill>
                  <a:srgbClr val="40A070"/>
                </a:solidFill>
                <a:latin typeface="Courier"/>
              </a:rPr>
              <a:t>0.01</a:t>
            </a:r>
            <a:r>
              <a:rPr>
                <a:latin typeface="Courier"/>
              </a:rPr>
              <a:t>)</a:t>
            </a:r>
            <a:br/>
            <a:r>
              <a:rPr>
                <a:latin typeface="Courier"/>
              </a:rPr>
              <a:t>)</a:t>
            </a:r>
            <a:br/>
            <a:br/>
            <a:r>
              <a:rPr>
                <a:latin typeface="Courier"/>
              </a:rPr>
              <a:t>dfNew</a:t>
            </a:r>
            <a:r>
              <a:rPr>
                <a:solidFill>
                  <a:srgbClr val="007020"/>
                </a:solidFill>
                <a:latin typeface="Courier"/>
              </a:rPr>
              <a:t>&lt;-</a:t>
            </a:r>
            <a:r>
              <a:rPr>
                <a:latin typeface="Courier"/>
              </a:rPr>
              <a:t>dfNew </a:t>
            </a:r>
            <a:r>
              <a:rPr>
                <a:solidFill>
                  <a:srgbClr val="4070A0"/>
                </a:solidFill>
                <a:latin typeface="Courier"/>
              </a:rPr>
              <a:t>%&gt;%</a:t>
            </a:r>
            <a:br/>
            <a:r>
              <a:rPr>
                <a:latin typeface="Courier"/>
              </a:rPr>
              <a:t>  dplyr</a:t>
            </a:r>
            <a:r>
              <a:rPr>
                <a:solidFill>
                  <a:srgbClr val="4070A0"/>
                </a:solidFill>
                <a:latin typeface="Courier"/>
              </a:rPr>
              <a:t>::</a:t>
            </a:r>
            <a:r>
              <a:rPr>
                <a:solidFill>
                  <a:srgbClr val="06287E"/>
                </a:solidFill>
                <a:latin typeface="Courier"/>
              </a:rPr>
              <a:t>mutate</a:t>
            </a:r>
            <a:r>
              <a:rPr>
                <a:latin typeface="Courier"/>
              </a:rPr>
              <a:t>(</a:t>
            </a:r>
            <a:br/>
            <a:r>
              <a:rPr>
                <a:latin typeface="Courier"/>
              </a:rPr>
              <a:t>    </a:t>
            </a:r>
            <a:r>
              <a:rPr>
                <a:solidFill>
                  <a:srgbClr val="7D9029"/>
                </a:solidFill>
                <a:latin typeface="Courier"/>
              </a:rPr>
              <a:t>a104wt=</a:t>
            </a:r>
            <a:r>
              <a:rPr>
                <a:solidFill>
                  <a:srgbClr val="06287E"/>
                </a:solidFill>
                <a:latin typeface="Courier"/>
              </a:rPr>
              <a:t>predict</a:t>
            </a:r>
            <a:r>
              <a:rPr>
                <a:latin typeface="Courier"/>
              </a:rPr>
              <a:t>(</a:t>
            </a:r>
            <a:r>
              <a:rPr>
                <a:solidFill>
                  <a:srgbClr val="7D9029"/>
                </a:solidFill>
                <a:latin typeface="Courier"/>
              </a:rPr>
              <a:t>object=</a:t>
            </a:r>
            <a:r>
              <a:rPr>
                <a:latin typeface="Courier"/>
              </a:rPr>
              <a:t>mod1,</a:t>
            </a:r>
            <a:r>
              <a:rPr>
                <a:solidFill>
                  <a:srgbClr val="7D9029"/>
                </a:solidFill>
                <a:latin typeface="Courier"/>
              </a:rPr>
              <a:t>newdata=</a:t>
            </a:r>
            <a:r>
              <a:rPr>
                <a:latin typeface="Courier"/>
              </a:rPr>
              <a:t>dfNew,</a:t>
            </a:r>
            <a:r>
              <a:rPr>
                <a:solidFill>
                  <a:srgbClr val="7D9029"/>
                </a:solidFill>
                <a:latin typeface="Courier"/>
              </a:rPr>
              <a:t>type=</a:t>
            </a:r>
            <a:r>
              <a:rPr>
                <a:solidFill>
                  <a:srgbClr val="4070A0"/>
                </a:solidFill>
                <a:latin typeface="Courier"/>
              </a:rPr>
              <a:t>"response"</a:t>
            </a:r>
            <a:r>
              <a:rPr>
                <a:latin typeface="Courier"/>
              </a:rPr>
              <a:t>),</a:t>
            </a:r>
            <a:br/>
            <a:r>
              <a:rPr>
                <a:latin typeface="Courier"/>
              </a:rPr>
              <a:t>    </a:t>
            </a:r>
            <a:r>
              <a:rPr>
                <a:solidFill>
                  <a:srgbClr val="7D9029"/>
                </a:solidFill>
                <a:latin typeface="Courier"/>
              </a:rPr>
              <a:t>a104wtSE=</a:t>
            </a:r>
            <a:r>
              <a:rPr>
                <a:solidFill>
                  <a:srgbClr val="06287E"/>
                </a:solidFill>
                <a:latin typeface="Courier"/>
              </a:rPr>
              <a:t>predict</a:t>
            </a:r>
            <a:r>
              <a:rPr>
                <a:latin typeface="Courier"/>
              </a:rPr>
              <a:t>(</a:t>
            </a:r>
            <a:r>
              <a:rPr>
                <a:solidFill>
                  <a:srgbClr val="7D9029"/>
                </a:solidFill>
                <a:latin typeface="Courier"/>
              </a:rPr>
              <a:t>object=</a:t>
            </a:r>
            <a:r>
              <a:rPr>
                <a:latin typeface="Courier"/>
              </a:rPr>
              <a:t>mod1,</a:t>
            </a:r>
            <a:r>
              <a:rPr>
                <a:solidFill>
                  <a:srgbClr val="7D9029"/>
                </a:solidFill>
                <a:latin typeface="Courier"/>
              </a:rPr>
              <a:t>newdata=</a:t>
            </a:r>
            <a:r>
              <a:rPr>
                <a:latin typeface="Courier"/>
              </a:rPr>
              <a:t>dfNew,</a:t>
            </a:r>
            <a:r>
              <a:rPr>
                <a:solidFill>
                  <a:srgbClr val="7D9029"/>
                </a:solidFill>
                <a:latin typeface="Courier"/>
              </a:rPr>
              <a:t>type=</a:t>
            </a:r>
            <a:r>
              <a:rPr>
                <a:solidFill>
                  <a:srgbClr val="4070A0"/>
                </a:solidFill>
                <a:latin typeface="Courier"/>
              </a:rPr>
              <a:t>"response"</a:t>
            </a:r>
            <a:r>
              <a:rPr>
                <a:latin typeface="Courier"/>
              </a:rPr>
              <a:t>,</a:t>
            </a:r>
            <a:r>
              <a:rPr>
                <a:solidFill>
                  <a:srgbClr val="7D9029"/>
                </a:solidFill>
                <a:latin typeface="Courier"/>
              </a:rPr>
              <a:t>se.fit=</a:t>
            </a:r>
            <a:r>
              <a:rPr>
                <a:solidFill>
                  <a:srgbClr val="880000"/>
                </a:solidFill>
                <a:latin typeface="Courier"/>
              </a:rPr>
              <a:t>TRUE</a:t>
            </a:r>
            <a:r>
              <a:rPr>
                <a:latin typeface="Courier"/>
              </a:rPr>
              <a:t>)</a:t>
            </a:r>
            <a:r>
              <a:rPr>
                <a:solidFill>
                  <a:srgbClr val="4070A0"/>
                </a:solidFill>
                <a:latin typeface="Courier"/>
              </a:rPr>
              <a:t>$</a:t>
            </a:r>
            <a:r>
              <a:rPr>
                <a:latin typeface="Courier"/>
              </a:rPr>
              <a:t>se.fit</a:t>
            </a:r>
            <a:br/>
            <a:r>
              <a:rPr>
                <a:latin typeface="Courier"/>
              </a:rPr>
              <a:t>  ) </a:t>
            </a:r>
            <a:r>
              <a:rPr>
                <a:solidFill>
                  <a:srgbClr val="4070A0"/>
                </a:solidFill>
                <a:latin typeface="Courier"/>
              </a:rPr>
              <a:t>%&gt;%</a:t>
            </a:r>
            <a:br/>
            <a:r>
              <a:rPr>
                <a:latin typeface="Courier"/>
              </a:rPr>
              <a:t>  dplyr</a:t>
            </a:r>
            <a:r>
              <a:rPr>
                <a:solidFill>
                  <a:srgbClr val="4070A0"/>
                </a:solidFill>
                <a:latin typeface="Courier"/>
              </a:rPr>
              <a:t>::</a:t>
            </a:r>
            <a:r>
              <a:rPr>
                <a:solidFill>
                  <a:srgbClr val="06287E"/>
                </a:solidFill>
                <a:latin typeface="Courier"/>
              </a:rPr>
              <a:t>mutate</a:t>
            </a:r>
            <a:r>
              <a:rPr>
                <a:latin typeface="Courier"/>
              </a:rPr>
              <a:t>(</a:t>
            </a:r>
            <a:br/>
            <a:r>
              <a:rPr>
                <a:latin typeface="Courier"/>
              </a:rPr>
              <a:t>    </a:t>
            </a:r>
            <a:r>
              <a:rPr>
                <a:solidFill>
                  <a:srgbClr val="7D9029"/>
                </a:solidFill>
                <a:latin typeface="Courier"/>
              </a:rPr>
              <a:t>a104wtLow=</a:t>
            </a:r>
            <a:r>
              <a:rPr>
                <a:latin typeface="Courier"/>
              </a:rPr>
              <a:t>a104wt</a:t>
            </a:r>
            <a:r>
              <a:rPr>
                <a:solidFill>
                  <a:srgbClr val="40A070"/>
                </a:solidFill>
                <a:latin typeface="Courier"/>
              </a:rPr>
              <a:t>-1.96</a:t>
            </a:r>
            <a:r>
              <a:rPr>
                <a:solidFill>
                  <a:srgbClr val="4070A0"/>
                </a:solidFill>
                <a:latin typeface="Courier"/>
              </a:rPr>
              <a:t>*</a:t>
            </a:r>
            <a:r>
              <a:rPr>
                <a:latin typeface="Courier"/>
              </a:rPr>
              <a:t>a104wtSE,</a:t>
            </a:r>
            <a:br/>
            <a:r>
              <a:rPr>
                <a:latin typeface="Courier"/>
              </a:rPr>
              <a:t>    </a:t>
            </a:r>
            <a:r>
              <a:rPr>
                <a:solidFill>
                  <a:srgbClr val="7D9029"/>
                </a:solidFill>
                <a:latin typeface="Courier"/>
              </a:rPr>
              <a:t>a104wtUpp=</a:t>
            </a:r>
            <a:r>
              <a:rPr>
                <a:latin typeface="Courier"/>
              </a:rPr>
              <a:t>a104wt</a:t>
            </a:r>
            <a:r>
              <a:rPr>
                <a:solidFill>
                  <a:srgbClr val="40A070"/>
                </a:solidFill>
                <a:latin typeface="Courier"/>
              </a:rPr>
              <a:t>+1.96</a:t>
            </a:r>
            <a:r>
              <a:rPr>
                <a:solidFill>
                  <a:srgbClr val="4070A0"/>
                </a:solidFill>
                <a:latin typeface="Courier"/>
              </a:rPr>
              <a:t>*</a:t>
            </a:r>
            <a:r>
              <a:rPr>
                <a:latin typeface="Courier"/>
              </a:rPr>
              <a:t>a104wtSE</a:t>
            </a:r>
            <a:br/>
            <a:r>
              <a:rPr>
                <a:latin typeface="Courier"/>
              </a:rPr>
              <a:t>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112</a:t>
            </a:fld>
            <a:endParaRPr lang="en-GB"/>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0" y="-57227"/>
            <a:ext cx="8590643" cy="1223969"/>
          </a:xfrm>
        </p:spPr>
        <p:txBody>
          <a:bodyPr/>
          <a:lstStyle/>
          <a:p>
            <a:pPr marL="0" lvl="0" indent="0">
              <a:buNone/>
            </a:pPr>
            <a:r>
              <a:t>Regression modelling</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rPr b="1"/>
              <a:t>Simple linear regression – PRACTICAL</a:t>
            </a:r>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dfAdo,</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a12age,</a:t>
            </a:r>
            <a:r>
              <a:rPr>
                <a:solidFill>
                  <a:srgbClr val="7D9029"/>
                </a:solidFill>
                <a:latin typeface="Courier"/>
              </a:rPr>
              <a:t>y=</a:t>
            </a:r>
            <a:r>
              <a:rPr>
                <a:latin typeface="Courier"/>
              </a:rPr>
              <a:t>a104wt)) </a:t>
            </a:r>
            <a:r>
              <a:rPr>
                <a:solidFill>
                  <a:srgbClr val="4070A0"/>
                </a:solidFill>
                <a:latin typeface="Courier"/>
              </a:rPr>
              <a:t>+</a:t>
            </a:r>
            <a:br/>
            <a:r>
              <a:rPr>
                <a:latin typeface="Courier"/>
              </a:rPr>
              <a:t>  </a:t>
            </a:r>
            <a:r>
              <a:rPr>
                <a:solidFill>
                  <a:srgbClr val="06287E"/>
                </a:solidFill>
                <a:latin typeface="Courier"/>
              </a:rPr>
              <a:t>geom_point</a:t>
            </a:r>
            <a:r>
              <a:rPr>
                <a:latin typeface="Courier"/>
              </a:rPr>
              <a:t>(</a:t>
            </a:r>
            <a:r>
              <a:rPr>
                <a:solidFill>
                  <a:srgbClr val="7D9029"/>
                </a:solidFill>
                <a:latin typeface="Courier"/>
              </a:rPr>
              <a:t>col=</a:t>
            </a:r>
            <a:r>
              <a:rPr>
                <a:solidFill>
                  <a:srgbClr val="4070A0"/>
                </a:solidFill>
                <a:latin typeface="Courier"/>
              </a:rPr>
              <a:t>"darkgrey"</a:t>
            </a:r>
            <a:r>
              <a:rPr>
                <a:latin typeface="Courier"/>
              </a:rPr>
              <a:t>) </a:t>
            </a:r>
            <a:r>
              <a:rPr>
                <a:solidFill>
                  <a:srgbClr val="4070A0"/>
                </a:solidFill>
                <a:latin typeface="Courier"/>
              </a:rPr>
              <a:t>+</a:t>
            </a:r>
            <a:br/>
            <a:r>
              <a:rPr>
                <a:latin typeface="Courier"/>
              </a:rPr>
              <a:t>  </a:t>
            </a:r>
            <a:r>
              <a:rPr>
                <a:solidFill>
                  <a:srgbClr val="06287E"/>
                </a:solidFill>
                <a:latin typeface="Courier"/>
              </a:rPr>
              <a:t>geom_line</a:t>
            </a:r>
            <a:r>
              <a:rPr>
                <a:latin typeface="Courier"/>
              </a:rPr>
              <a:t>(</a:t>
            </a:r>
            <a:r>
              <a:rPr>
                <a:solidFill>
                  <a:srgbClr val="7D9029"/>
                </a:solidFill>
                <a:latin typeface="Courier"/>
              </a:rPr>
              <a:t>col=</a:t>
            </a:r>
            <a:r>
              <a:rPr>
                <a:solidFill>
                  <a:srgbClr val="4070A0"/>
                </a:solidFill>
                <a:latin typeface="Courier"/>
              </a:rPr>
              <a:t>"steelblue"</a:t>
            </a:r>
            <a:r>
              <a:rPr>
                <a:latin typeface="Courier"/>
              </a:rPr>
              <a:t>,</a:t>
            </a:r>
            <a:r>
              <a:rPr>
                <a:solidFill>
                  <a:srgbClr val="7D9029"/>
                </a:solidFill>
                <a:latin typeface="Courier"/>
              </a:rPr>
              <a:t>data=</a:t>
            </a:r>
            <a:r>
              <a:rPr>
                <a:latin typeface="Courier"/>
              </a:rPr>
              <a:t>dfNew) </a:t>
            </a:r>
            <a:r>
              <a:rPr>
                <a:solidFill>
                  <a:srgbClr val="4070A0"/>
                </a:solidFill>
                <a:latin typeface="Courier"/>
              </a:rPr>
              <a:t>+</a:t>
            </a:r>
            <a:br/>
            <a:r>
              <a:rPr>
                <a:latin typeface="Courier"/>
              </a:rPr>
              <a:t>  </a:t>
            </a:r>
            <a:r>
              <a:rPr>
                <a:solidFill>
                  <a:srgbClr val="06287E"/>
                </a:solidFill>
                <a:latin typeface="Courier"/>
              </a:rPr>
              <a:t>geom_ribbon</a:t>
            </a:r>
            <a:r>
              <a:rPr>
                <a:latin typeface="Courier"/>
              </a:rPr>
              <a:t>(</a:t>
            </a:r>
            <a:r>
              <a:rPr>
                <a:solidFill>
                  <a:srgbClr val="7D9029"/>
                </a:solidFill>
                <a:latin typeface="Courier"/>
              </a:rPr>
              <a:t>fill=</a:t>
            </a:r>
            <a:r>
              <a:rPr>
                <a:solidFill>
                  <a:srgbClr val="4070A0"/>
                </a:solidFill>
                <a:latin typeface="Courier"/>
              </a:rPr>
              <a:t>"steelblue"</a:t>
            </a:r>
            <a:r>
              <a:rPr>
                <a:latin typeface="Courier"/>
              </a:rPr>
              <a:t>,</a:t>
            </a:r>
            <a:r>
              <a:rPr>
                <a:solidFill>
                  <a:srgbClr val="7D9029"/>
                </a:solidFill>
                <a:latin typeface="Courier"/>
              </a:rPr>
              <a:t>alpha=</a:t>
            </a:r>
            <a:r>
              <a:rPr>
                <a:solidFill>
                  <a:srgbClr val="40A070"/>
                </a:solidFill>
                <a:latin typeface="Courier"/>
              </a:rPr>
              <a:t>0.25</a:t>
            </a:r>
            <a:r>
              <a:rPr>
                <a:latin typeface="Courier"/>
              </a:rPr>
              <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min=</a:t>
            </a:r>
            <a:r>
              <a:rPr>
                <a:latin typeface="Courier"/>
              </a:rPr>
              <a:t>a104wtLow,</a:t>
            </a:r>
            <a:r>
              <a:rPr>
                <a:solidFill>
                  <a:srgbClr val="7D9029"/>
                </a:solidFill>
                <a:latin typeface="Courier"/>
              </a:rPr>
              <a:t>max=</a:t>
            </a:r>
            <a:r>
              <a:rPr>
                <a:latin typeface="Courier"/>
              </a:rPr>
              <a:t>a104wtUpp),</a:t>
            </a:r>
            <a:r>
              <a:rPr>
                <a:solidFill>
                  <a:srgbClr val="7D9029"/>
                </a:solidFill>
                <a:latin typeface="Courier"/>
              </a:rPr>
              <a:t>data=</a:t>
            </a:r>
            <a:r>
              <a:rPr>
                <a:latin typeface="Courier"/>
              </a:rPr>
              <a:t>dfNew) </a:t>
            </a:r>
            <a:r>
              <a:rPr>
                <a:solidFill>
                  <a:srgbClr val="4070A0"/>
                </a:solidFill>
                <a:latin typeface="Courier"/>
              </a:rPr>
              <a:t>+</a:t>
            </a:r>
            <a:br/>
            <a:r>
              <a:rPr>
                <a:latin typeface="Courier"/>
              </a:rPr>
              <a:t>  </a:t>
            </a:r>
            <a:r>
              <a:rPr>
                <a:solidFill>
                  <a:srgbClr val="06287E"/>
                </a:solidFill>
                <a:latin typeface="Courier"/>
              </a:rPr>
              <a:t>xlab</a:t>
            </a:r>
            <a:r>
              <a:rPr>
                <a:latin typeface="Courier"/>
              </a:rPr>
              <a:t>(</a:t>
            </a:r>
            <a:r>
              <a:rPr>
                <a:solidFill>
                  <a:srgbClr val="4070A0"/>
                </a:solidFill>
                <a:latin typeface="Courier"/>
              </a:rPr>
              <a:t>"Age (years)"</a:t>
            </a:r>
            <a:r>
              <a:rPr>
                <a:latin typeface="Courier"/>
              </a:rPr>
              <a:t>) </a:t>
            </a:r>
            <a:r>
              <a:rPr>
                <a:solidFill>
                  <a:srgbClr val="4070A0"/>
                </a:solidFill>
                <a:latin typeface="Courier"/>
              </a:rPr>
              <a:t>+</a:t>
            </a:r>
            <a:br/>
            <a:r>
              <a:rPr>
                <a:latin typeface="Courier"/>
              </a:rPr>
              <a:t>  </a:t>
            </a:r>
            <a:r>
              <a:rPr>
                <a:solidFill>
                  <a:srgbClr val="06287E"/>
                </a:solidFill>
                <a:latin typeface="Courier"/>
              </a:rPr>
              <a:t>ylab</a:t>
            </a:r>
            <a:r>
              <a:rPr>
                <a:latin typeface="Courier"/>
              </a:rPr>
              <a:t>(</a:t>
            </a:r>
            <a:r>
              <a:rPr>
                <a:solidFill>
                  <a:srgbClr val="4070A0"/>
                </a:solidFill>
                <a:latin typeface="Courier"/>
              </a:rPr>
              <a:t>"Weight (kg)"</a:t>
            </a:r>
            <a:r>
              <a:rPr>
                <a:latin typeface="Courier"/>
              </a:rPr>
              <a:t>)</a:t>
            </a:r>
            <a:br/>
            <a:r>
              <a:rPr i="1">
                <a:solidFill>
                  <a:srgbClr val="BA2121"/>
                </a:solidFill>
                <a:latin typeface="Courier"/>
              </a:rPr>
              <a:t>## Warning: Removed 35 rows containing missing values (`geom_point()`).</a:t>
            </a:r>
          </a:p>
        </p:txBody>
      </p:sp>
      <p:pic>
        <p:nvPicPr>
          <p:cNvPr id="3" name="Picture 1" descr="LIGHT_CSW_Session2_BasicStatisticalAnalysis_files/figure-pptx/unnamed-chunk-43-1.png"/>
          <p:cNvPicPr>
            <a:picLocks noGrp="1" noChangeAspect="1"/>
          </p:cNvPicPr>
          <p:nvPr/>
        </p:nvPicPr>
        <p:blipFill>
          <a:blip r:embed="rId2"/>
          <a:stretch>
            <a:fillRect/>
          </a:stretch>
        </p:blipFill>
        <p:spPr bwMode="auto">
          <a:xfrm>
            <a:off x="5181600" y="18161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113</a:t>
            </a:fld>
            <a:endParaRPr lang="en-GB"/>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Model diagnostics</a:t>
            </a:r>
          </a:p>
          <a:p>
            <a:pPr marL="0" lvl="0" indent="0">
              <a:buNone/>
            </a:pPr>
            <a:r>
              <a:t>Model diagnostics: why do it?</a:t>
            </a:r>
          </a:p>
          <a:p>
            <a:pPr marL="0" lvl="0" indent="0">
              <a:buNone/>
            </a:pPr>
            <a:r>
              <a:t>There is a very simple &amp; good reason: if the data violate the model assumptions, then all the inferential results we derived (coverage of CIs, p-values, …) no longer hold – we cannot really say anything about the process that generated the data from our model and the model predictions are likely to be very wrong.</a:t>
            </a:r>
          </a:p>
          <a:p>
            <a:pPr marL="0" lvl="0" indent="0">
              <a:buNone/>
            </a:pPr>
            <a:r>
              <a:t>The point of model diagnostics is to check that the model assumptions appear to be met.</a:t>
            </a:r>
          </a:p>
          <a:p>
            <a:pPr marL="0" lvl="0" indent="0">
              <a:buNone/>
            </a:pPr>
            <a:r>
              <a:t>There are several checks that can be done. For each check, We will first discuss the case of the general linear model, then move on to generalised linear models.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114</a:t>
            </a:fld>
            <a:endParaRPr lang="en-GB"/>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Model diagnostics</a:t>
            </a:r>
          </a:p>
          <a:p>
            <a:pPr marL="0" lvl="0" indent="0">
              <a:buNone/>
            </a:pPr>
            <a:r>
              <a:t>Let’s fit two linear models to the birth weight data:</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latin typeface="Courier"/>
              </a:rPr>
              <a:t>modBW_Mppwt</a:t>
            </a:r>
            <a:r>
              <a:rPr>
                <a:solidFill>
                  <a:srgbClr val="007020"/>
                </a:solidFill>
                <a:latin typeface="Courier"/>
              </a:rPr>
              <a:t>&lt;-</a:t>
            </a:r>
            <a:r>
              <a:rPr>
                <a:solidFill>
                  <a:srgbClr val="06287E"/>
                </a:solidFill>
                <a:latin typeface="Courier"/>
              </a:rPr>
              <a:t>glm</a:t>
            </a:r>
            <a:r>
              <a:rPr>
                <a:latin typeface="Courier"/>
              </a:rPr>
              <a:t>(Birthweight</a:t>
            </a:r>
            <a:r>
              <a:rPr>
                <a:solidFill>
                  <a:srgbClr val="4070A0"/>
                </a:solidFill>
                <a:latin typeface="Courier"/>
              </a:rPr>
              <a:t>~</a:t>
            </a:r>
            <a:r>
              <a:rPr>
                <a:latin typeface="Courier"/>
              </a:rPr>
              <a:t>mppwt,</a:t>
            </a:r>
            <a:r>
              <a:rPr>
                <a:solidFill>
                  <a:srgbClr val="7D9029"/>
                </a:solidFill>
                <a:latin typeface="Courier"/>
              </a:rPr>
              <a:t>data=</a:t>
            </a:r>
            <a:r>
              <a:rPr>
                <a:latin typeface="Courier"/>
              </a:rPr>
              <a:t>dfBw)</a:t>
            </a:r>
            <a:br/>
            <a:r>
              <a:rPr>
                <a:latin typeface="Courier"/>
              </a:rPr>
              <a:t>modBW_GestMppwt</a:t>
            </a:r>
            <a:r>
              <a:rPr>
                <a:solidFill>
                  <a:srgbClr val="007020"/>
                </a:solidFill>
                <a:latin typeface="Courier"/>
              </a:rPr>
              <a:t>&lt;-</a:t>
            </a:r>
            <a:r>
              <a:rPr>
                <a:solidFill>
                  <a:srgbClr val="06287E"/>
                </a:solidFill>
                <a:latin typeface="Courier"/>
              </a:rPr>
              <a:t>glm</a:t>
            </a:r>
            <a:r>
              <a:rPr>
                <a:latin typeface="Courier"/>
              </a:rPr>
              <a:t>(Birthweight</a:t>
            </a:r>
            <a:r>
              <a:rPr>
                <a:solidFill>
                  <a:srgbClr val="4070A0"/>
                </a:solidFill>
                <a:latin typeface="Courier"/>
              </a:rPr>
              <a:t>~</a:t>
            </a:r>
            <a:r>
              <a:rPr>
                <a:latin typeface="Courier"/>
              </a:rPr>
              <a:t>Gestation</a:t>
            </a:r>
            <a:r>
              <a:rPr>
                <a:solidFill>
                  <a:srgbClr val="4070A0"/>
                </a:solidFill>
                <a:latin typeface="Courier"/>
              </a:rPr>
              <a:t>+</a:t>
            </a:r>
            <a:r>
              <a:rPr>
                <a:latin typeface="Courier"/>
              </a:rPr>
              <a:t>mppwt,</a:t>
            </a:r>
            <a:r>
              <a:rPr>
                <a:solidFill>
                  <a:srgbClr val="7D9029"/>
                </a:solidFill>
                <a:latin typeface="Courier"/>
              </a:rPr>
              <a:t>data=</a:t>
            </a:r>
            <a:r>
              <a:rPr>
                <a:latin typeface="Courier"/>
              </a:rPr>
              <a:t>dfBw)</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115</a:t>
            </a:fld>
            <a:endParaRPr lang="en-GB"/>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Model diagnostics</a:t>
            </a:r>
          </a:p>
          <a:p>
            <a:pPr marL="0" lvl="0" indent="0">
              <a:buNone/>
            </a:pPr>
            <a:r>
              <a:t>You have fitted GLM models. How do we know either is any good?</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Goodness of fit?</a:t>
            </a:r>
          </a:p>
          <a:p>
            <a:pPr lvl="1"/>
            <a:r>
              <a:t>Visual check</a:t>
            </a:r>
          </a:p>
          <a:p>
            <a:pPr lvl="1"/>
            <a14:m xmlns:a14="http://schemas.microsoft.com/office/drawing/2010/main">
              <m:oMath xmlns:m="http://schemas.openxmlformats.org/officeDocument/2006/math">
                <m:sSup>
                  <m:sSupPr>
                    <m:ctrlPr>
                      <a:rPr>
                        <a:latin typeface="Cambria Math" panose="02040503050406030204" pitchFamily="18" charset="0"/>
                      </a:rPr>
                    </m:ctrlPr>
                  </m:sSupPr>
                  <m:e>
                    <m:r>
                      <a:rPr>
                        <a:latin typeface="Cambria Math" panose="02040503050406030204" pitchFamily="18" charset="0"/>
                      </a:rPr>
                      <m:t>𝑅</m:t>
                    </m:r>
                  </m:e>
                  <m:sup>
                    <m:r>
                      <a:rPr>
                        <a:latin typeface="Cambria Math" panose="02040503050406030204" pitchFamily="18" charset="0"/>
                      </a:rPr>
                      <m:t>2</m:t>
                    </m:r>
                  </m:sup>
                </m:sSup>
              </m:oMath>
            </a14:m>
            <a:r>
              <a:t>, </a:t>
            </a:r>
            <a14:m xmlns:a14="http://schemas.microsoft.com/office/drawing/2010/main">
              <m:oMath xmlns:m="http://schemas.openxmlformats.org/officeDocument/2006/math">
                <m:sSubSup>
                  <m:sSubSupPr>
                    <m:ctrlPr>
                      <a:rPr>
                        <a:latin typeface="Cambria Math" panose="02040503050406030204" pitchFamily="18" charset="0"/>
                      </a:rPr>
                    </m:ctrlPr>
                  </m:sSubSupPr>
                  <m:e>
                    <m:r>
                      <a:rPr>
                        <a:latin typeface="Cambria Math" panose="02040503050406030204" pitchFamily="18" charset="0"/>
                      </a:rPr>
                      <m:t>𝑅</m:t>
                    </m:r>
                  </m:e>
                  <m:sub>
                    <m:r>
                      <a:rPr>
                        <a:latin typeface="Cambria Math" panose="02040503050406030204" pitchFamily="18" charset="0"/>
                      </a:rPr>
                      <m:t>𝑎𝑑𝑗</m:t>
                    </m:r>
                  </m:sub>
                  <m:sup>
                    <m:r>
                      <a:rPr>
                        <a:latin typeface="Cambria Math" panose="02040503050406030204" pitchFamily="18" charset="0"/>
                      </a:rPr>
                      <m:t>2</m:t>
                    </m:r>
                  </m:sup>
                </m:sSubSup>
              </m:oMath>
            </a14:m>
            <a:endParaRPr/>
          </a:p>
          <a:p>
            <a:pPr lvl="1"/>
            <a:r>
              <a:t>AIC, BIC</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Residuals?</a:t>
            </a:r>
          </a:p>
          <a:p>
            <a:pPr lvl="1"/>
            <a:r>
              <a:t>QQ plot</a:t>
            </a:r>
          </a:p>
          <a:p>
            <a:pPr lvl="1"/>
            <a:r>
              <a:t>Residuals vs. predicted values</a:t>
            </a:r>
          </a:p>
          <a:p>
            <a:pPr lvl="1"/>
            <a:r>
              <a:t>Hat values, Cook’s distance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116</a:t>
            </a:fld>
            <a:endParaRPr lang="en-GB"/>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0" y="-57227"/>
            <a:ext cx="8590643" cy="1223969"/>
          </a:xfrm>
        </p:spPr>
        <p:txBody>
          <a:bodyPr/>
          <a:lstStyle/>
          <a:p>
            <a:pPr marL="0" lvl="0" indent="0">
              <a:buNone/>
            </a:pPr>
            <a:r>
              <a:t>Regression modelling</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a:xfrm>
            <a:off x="496958" y="1500809"/>
            <a:ext cx="4522304" cy="4949687"/>
          </a:xfrm>
        </p:spPr>
        <p:txBody>
          <a:bodyPr>
            <a:normAutofit lnSpcReduction="10000"/>
          </a:bodyPr>
          <a:lstStyle/>
          <a:p>
            <a:pPr marL="0" lvl="0" indent="0">
              <a:buNone/>
            </a:pPr>
            <a:r>
              <a:rPr b="1" dirty="0"/>
              <a:t>Model diagnostics – Goodness of fit</a:t>
            </a:r>
          </a:p>
          <a:p>
            <a:pPr marL="0" lvl="0" indent="0">
              <a:buNone/>
            </a:pPr>
            <a:r>
              <a:rPr dirty="0"/>
              <a:t>Visual checks</a:t>
            </a:r>
          </a:p>
          <a:p>
            <a:pPr lvl="0"/>
            <a:r>
              <a:rPr dirty="0"/>
              <a:t>These work well for simple models with only one or a limited number of predictors.</a:t>
            </a:r>
          </a:p>
          <a:p>
            <a:pPr lvl="0"/>
            <a:r>
              <a:rPr dirty="0"/>
              <a:t>Conceptually simple: just plot response vs. </a:t>
            </a:r>
            <a:r>
              <a:rPr dirty="0" err="1"/>
              <a:t>prdictor</a:t>
            </a:r>
            <a:r>
              <a:rPr dirty="0"/>
              <a:t> and add a line for the model fit.</a:t>
            </a:r>
          </a:p>
          <a:p>
            <a:pPr lvl="0"/>
            <a:r>
              <a:rPr dirty="0"/>
              <a:t>Same for general &amp; </a:t>
            </a:r>
            <a:r>
              <a:rPr dirty="0" err="1"/>
              <a:t>generalised</a:t>
            </a:r>
            <a:r>
              <a:rPr dirty="0"/>
              <a:t> linear models.</a:t>
            </a:r>
          </a:p>
          <a:p>
            <a:pPr lvl="0" indent="0">
              <a:buNone/>
            </a:pPr>
            <a:r>
              <a:rPr dirty="0">
                <a:latin typeface="Courier"/>
              </a:rPr>
              <a:t>  </a:t>
            </a:r>
            <a:r>
              <a:rPr sz="1400" dirty="0" err="1">
                <a:solidFill>
                  <a:srgbClr val="06287E"/>
                </a:solidFill>
                <a:latin typeface="Courier"/>
              </a:rPr>
              <a:t>ggplot</a:t>
            </a:r>
            <a:r>
              <a:rPr sz="1400" dirty="0">
                <a:latin typeface="Courier"/>
              </a:rPr>
              <a:t>(</a:t>
            </a:r>
            <a:r>
              <a:rPr sz="1400" dirty="0">
                <a:solidFill>
                  <a:srgbClr val="7D9029"/>
                </a:solidFill>
                <a:latin typeface="Courier"/>
              </a:rPr>
              <a:t>data=</a:t>
            </a:r>
            <a:r>
              <a:rPr sz="1400" dirty="0" err="1">
                <a:latin typeface="Courier"/>
              </a:rPr>
              <a:t>dfBw,</a:t>
            </a:r>
            <a:r>
              <a:rPr sz="1400" dirty="0" err="1">
                <a:solidFill>
                  <a:srgbClr val="7D9029"/>
                </a:solidFill>
                <a:latin typeface="Courier"/>
              </a:rPr>
              <a:t>mapping</a:t>
            </a:r>
            <a:r>
              <a:rPr sz="1400" dirty="0">
                <a:solidFill>
                  <a:srgbClr val="7D9029"/>
                </a:solidFill>
                <a:latin typeface="Courier"/>
              </a:rPr>
              <a:t>=</a:t>
            </a:r>
            <a:r>
              <a:rPr sz="1400" dirty="0" err="1">
                <a:solidFill>
                  <a:srgbClr val="06287E"/>
                </a:solidFill>
                <a:latin typeface="Courier"/>
              </a:rPr>
              <a:t>aes</a:t>
            </a:r>
            <a:r>
              <a:rPr sz="1400" dirty="0">
                <a:latin typeface="Courier"/>
              </a:rPr>
              <a:t>(</a:t>
            </a:r>
            <a:r>
              <a:rPr sz="1400" dirty="0">
                <a:solidFill>
                  <a:srgbClr val="7D9029"/>
                </a:solidFill>
                <a:latin typeface="Courier"/>
              </a:rPr>
              <a:t>x=</a:t>
            </a:r>
            <a:r>
              <a:rPr sz="1400" dirty="0" err="1">
                <a:latin typeface="Courier"/>
              </a:rPr>
              <a:t>mppwt,</a:t>
            </a:r>
            <a:r>
              <a:rPr sz="1400" dirty="0" err="1">
                <a:solidFill>
                  <a:srgbClr val="7D9029"/>
                </a:solidFill>
                <a:latin typeface="Courier"/>
              </a:rPr>
              <a:t>y</a:t>
            </a:r>
            <a:r>
              <a:rPr sz="1400" dirty="0">
                <a:solidFill>
                  <a:srgbClr val="7D9029"/>
                </a:solidFill>
                <a:latin typeface="Courier"/>
              </a:rPr>
              <a:t>=</a:t>
            </a:r>
            <a:r>
              <a:rPr sz="1400" dirty="0">
                <a:latin typeface="Courier"/>
              </a:rPr>
              <a:t>Birthweight)) </a:t>
            </a:r>
            <a:r>
              <a:rPr sz="1400" dirty="0">
                <a:solidFill>
                  <a:srgbClr val="4070A0"/>
                </a:solidFill>
                <a:latin typeface="Courier"/>
              </a:rPr>
              <a:t>+</a:t>
            </a:r>
            <a:br>
              <a:rPr sz="1400" dirty="0"/>
            </a:br>
            <a:r>
              <a:rPr sz="1400" dirty="0">
                <a:latin typeface="Courier"/>
              </a:rPr>
              <a:t>    </a:t>
            </a:r>
            <a:r>
              <a:rPr sz="1400" dirty="0" err="1">
                <a:solidFill>
                  <a:srgbClr val="06287E"/>
                </a:solidFill>
                <a:latin typeface="Courier"/>
              </a:rPr>
              <a:t>geom_point</a:t>
            </a:r>
            <a:r>
              <a:rPr sz="1400" dirty="0">
                <a:latin typeface="Courier"/>
              </a:rPr>
              <a:t>() </a:t>
            </a:r>
            <a:r>
              <a:rPr sz="1400" dirty="0">
                <a:solidFill>
                  <a:srgbClr val="4070A0"/>
                </a:solidFill>
                <a:latin typeface="Courier"/>
              </a:rPr>
              <a:t>+</a:t>
            </a:r>
            <a:br>
              <a:rPr sz="1400" dirty="0"/>
            </a:br>
            <a:r>
              <a:rPr sz="1400" dirty="0">
                <a:latin typeface="Courier"/>
              </a:rPr>
              <a:t>    </a:t>
            </a:r>
            <a:r>
              <a:rPr sz="1400" dirty="0" err="1">
                <a:solidFill>
                  <a:srgbClr val="06287E"/>
                </a:solidFill>
                <a:latin typeface="Courier"/>
              </a:rPr>
              <a:t>geom_abline</a:t>
            </a:r>
            <a:r>
              <a:rPr sz="1400" dirty="0">
                <a:latin typeface="Courier"/>
              </a:rPr>
              <a:t>(</a:t>
            </a:r>
            <a:r>
              <a:rPr sz="1400" dirty="0">
                <a:solidFill>
                  <a:srgbClr val="7D9029"/>
                </a:solidFill>
                <a:latin typeface="Courier"/>
              </a:rPr>
              <a:t>intercept=</a:t>
            </a:r>
            <a:r>
              <a:rPr sz="1400" dirty="0" err="1">
                <a:solidFill>
                  <a:srgbClr val="06287E"/>
                </a:solidFill>
                <a:latin typeface="Courier"/>
              </a:rPr>
              <a:t>coef</a:t>
            </a:r>
            <a:r>
              <a:rPr sz="1400" dirty="0">
                <a:latin typeface="Courier"/>
              </a:rPr>
              <a:t>(</a:t>
            </a:r>
            <a:r>
              <a:rPr sz="1400" dirty="0" err="1">
                <a:latin typeface="Courier"/>
              </a:rPr>
              <a:t>modBW_Mppwt</a:t>
            </a:r>
            <a:r>
              <a:rPr sz="1400" dirty="0">
                <a:latin typeface="Courier"/>
              </a:rPr>
              <a:t>)[</a:t>
            </a:r>
            <a:r>
              <a:rPr sz="1400" dirty="0">
                <a:solidFill>
                  <a:srgbClr val="40A070"/>
                </a:solidFill>
                <a:latin typeface="Courier"/>
              </a:rPr>
              <a:t>1</a:t>
            </a:r>
            <a:r>
              <a:rPr sz="1400" dirty="0">
                <a:latin typeface="Courier"/>
              </a:rPr>
              <a:t>],</a:t>
            </a:r>
            <a:br>
              <a:rPr sz="1400" dirty="0"/>
            </a:br>
            <a:r>
              <a:rPr sz="1400" dirty="0">
                <a:latin typeface="Courier"/>
              </a:rPr>
              <a:t>                </a:t>
            </a:r>
            <a:r>
              <a:rPr sz="1400" dirty="0">
                <a:solidFill>
                  <a:srgbClr val="7D9029"/>
                </a:solidFill>
                <a:latin typeface="Courier"/>
              </a:rPr>
              <a:t>slope=</a:t>
            </a:r>
            <a:r>
              <a:rPr sz="1400" dirty="0" err="1">
                <a:solidFill>
                  <a:srgbClr val="06287E"/>
                </a:solidFill>
                <a:latin typeface="Courier"/>
              </a:rPr>
              <a:t>coef</a:t>
            </a:r>
            <a:r>
              <a:rPr sz="1400" dirty="0">
                <a:latin typeface="Courier"/>
              </a:rPr>
              <a:t>(</a:t>
            </a:r>
            <a:r>
              <a:rPr sz="1400" dirty="0" err="1">
                <a:latin typeface="Courier"/>
              </a:rPr>
              <a:t>modBW_Mppwt</a:t>
            </a:r>
            <a:r>
              <a:rPr sz="1400" dirty="0">
                <a:latin typeface="Courier"/>
              </a:rPr>
              <a:t>)[</a:t>
            </a:r>
            <a:r>
              <a:rPr sz="1400" dirty="0">
                <a:solidFill>
                  <a:srgbClr val="40A070"/>
                </a:solidFill>
                <a:latin typeface="Courier"/>
              </a:rPr>
              <a:t>2</a:t>
            </a:r>
            <a:r>
              <a:rPr sz="1400" dirty="0">
                <a:latin typeface="Courier"/>
              </a:rPr>
              <a:t>],</a:t>
            </a:r>
            <a:br>
              <a:rPr sz="1400" dirty="0"/>
            </a:br>
            <a:r>
              <a:rPr sz="1400" dirty="0">
                <a:latin typeface="Courier"/>
              </a:rPr>
              <a:t>                </a:t>
            </a:r>
            <a:r>
              <a:rPr sz="1400" dirty="0">
                <a:solidFill>
                  <a:srgbClr val="7D9029"/>
                </a:solidFill>
                <a:latin typeface="Courier"/>
              </a:rPr>
              <a:t>col=</a:t>
            </a:r>
            <a:r>
              <a:rPr sz="1400" dirty="0">
                <a:solidFill>
                  <a:srgbClr val="4070A0"/>
                </a:solidFill>
                <a:latin typeface="Courier"/>
              </a:rPr>
              <a:t>"</a:t>
            </a:r>
            <a:r>
              <a:rPr sz="1400" dirty="0" err="1">
                <a:solidFill>
                  <a:srgbClr val="4070A0"/>
                </a:solidFill>
                <a:latin typeface="Courier"/>
              </a:rPr>
              <a:t>steelblue</a:t>
            </a:r>
            <a:r>
              <a:rPr sz="1400" dirty="0">
                <a:solidFill>
                  <a:srgbClr val="4070A0"/>
                </a:solidFill>
                <a:latin typeface="Courier"/>
              </a:rPr>
              <a:t>"</a:t>
            </a:r>
            <a:r>
              <a:rPr sz="1400" dirty="0">
                <a:latin typeface="Courier"/>
              </a:rPr>
              <a:t>,</a:t>
            </a:r>
            <a:br>
              <a:rPr sz="1400" dirty="0"/>
            </a:br>
            <a:r>
              <a:rPr sz="1400" dirty="0">
                <a:latin typeface="Courier"/>
              </a:rPr>
              <a:t>                </a:t>
            </a:r>
            <a:r>
              <a:rPr sz="1400" dirty="0" err="1">
                <a:solidFill>
                  <a:srgbClr val="7D9029"/>
                </a:solidFill>
                <a:latin typeface="Courier"/>
              </a:rPr>
              <a:t>lwd</a:t>
            </a:r>
            <a:r>
              <a:rPr sz="1400" dirty="0">
                <a:solidFill>
                  <a:srgbClr val="7D9029"/>
                </a:solidFill>
                <a:latin typeface="Courier"/>
              </a:rPr>
              <a:t>=</a:t>
            </a:r>
            <a:r>
              <a:rPr sz="1400" dirty="0">
                <a:solidFill>
                  <a:srgbClr val="40A070"/>
                </a:solidFill>
                <a:latin typeface="Courier"/>
              </a:rPr>
              <a:t>2</a:t>
            </a:r>
            <a:r>
              <a:rPr sz="1400" dirty="0">
                <a:latin typeface="Courier"/>
              </a:rPr>
              <a:t>) </a:t>
            </a:r>
            <a:r>
              <a:rPr sz="1400" dirty="0">
                <a:solidFill>
                  <a:srgbClr val="4070A0"/>
                </a:solidFill>
                <a:latin typeface="Courier"/>
              </a:rPr>
              <a:t>+</a:t>
            </a:r>
            <a:br>
              <a:rPr sz="1400" dirty="0"/>
            </a:br>
            <a:r>
              <a:rPr sz="1400" dirty="0">
                <a:latin typeface="Courier"/>
              </a:rPr>
              <a:t>    </a:t>
            </a:r>
            <a:r>
              <a:rPr sz="1400" dirty="0" err="1">
                <a:solidFill>
                  <a:srgbClr val="06287E"/>
                </a:solidFill>
                <a:latin typeface="Courier"/>
              </a:rPr>
              <a:t>xlab</a:t>
            </a:r>
            <a:r>
              <a:rPr sz="1400" dirty="0">
                <a:latin typeface="Courier"/>
              </a:rPr>
              <a:t>(</a:t>
            </a:r>
            <a:r>
              <a:rPr sz="1400" dirty="0">
                <a:solidFill>
                  <a:srgbClr val="4070A0"/>
                </a:solidFill>
                <a:latin typeface="Courier"/>
              </a:rPr>
              <a:t>"Mother's pre-pregnancy weight (</a:t>
            </a:r>
            <a:r>
              <a:rPr sz="1400" dirty="0" err="1">
                <a:solidFill>
                  <a:srgbClr val="4070A0"/>
                </a:solidFill>
                <a:latin typeface="Courier"/>
              </a:rPr>
              <a:t>lbs</a:t>
            </a:r>
            <a:r>
              <a:rPr sz="1400" dirty="0">
                <a:solidFill>
                  <a:srgbClr val="4070A0"/>
                </a:solidFill>
                <a:latin typeface="Courier"/>
              </a:rPr>
              <a:t>)"</a:t>
            </a:r>
            <a:r>
              <a:rPr sz="1400" dirty="0">
                <a:latin typeface="Courier"/>
              </a:rPr>
              <a:t>) </a:t>
            </a:r>
            <a:r>
              <a:rPr sz="1400" dirty="0">
                <a:solidFill>
                  <a:srgbClr val="4070A0"/>
                </a:solidFill>
                <a:latin typeface="Courier"/>
              </a:rPr>
              <a:t>+</a:t>
            </a:r>
            <a:br>
              <a:rPr sz="1400" dirty="0"/>
            </a:br>
            <a:r>
              <a:rPr sz="1400" dirty="0">
                <a:latin typeface="Courier"/>
              </a:rPr>
              <a:t>    </a:t>
            </a:r>
            <a:r>
              <a:rPr sz="1400" dirty="0" err="1">
                <a:solidFill>
                  <a:srgbClr val="06287E"/>
                </a:solidFill>
                <a:latin typeface="Courier"/>
              </a:rPr>
              <a:t>ylab</a:t>
            </a:r>
            <a:r>
              <a:rPr sz="1400" dirty="0">
                <a:latin typeface="Courier"/>
              </a:rPr>
              <a:t>(</a:t>
            </a:r>
            <a:r>
              <a:rPr sz="1400" dirty="0">
                <a:solidFill>
                  <a:srgbClr val="4070A0"/>
                </a:solidFill>
                <a:latin typeface="Courier"/>
              </a:rPr>
              <a:t>"Neonate birthweight (</a:t>
            </a:r>
            <a:r>
              <a:rPr sz="1400" dirty="0" err="1">
                <a:solidFill>
                  <a:srgbClr val="4070A0"/>
                </a:solidFill>
                <a:latin typeface="Courier"/>
              </a:rPr>
              <a:t>lbs</a:t>
            </a:r>
            <a:r>
              <a:rPr sz="1400" dirty="0">
                <a:solidFill>
                  <a:srgbClr val="4070A0"/>
                </a:solidFill>
                <a:latin typeface="Courier"/>
              </a:rPr>
              <a:t>)"</a:t>
            </a:r>
            <a:r>
              <a:rPr sz="1400" dirty="0">
                <a:latin typeface="Courier"/>
              </a:rPr>
              <a:t>)</a:t>
            </a:r>
          </a:p>
        </p:txBody>
      </p:sp>
      <p:pic>
        <p:nvPicPr>
          <p:cNvPr id="3" name="Picture 1" descr="LIGHT_CSW_Session2_BasicStatisticalAnalysis_files/figure-pptx/unnamed-chunk-45-1.png"/>
          <p:cNvPicPr>
            <a:picLocks noGrp="1" noChangeAspect="1"/>
          </p:cNvPicPr>
          <p:nvPr/>
        </p:nvPicPr>
        <p:blipFill>
          <a:blip r:embed="rId2"/>
          <a:stretch>
            <a:fillRect/>
          </a:stretch>
        </p:blipFill>
        <p:spPr bwMode="auto">
          <a:xfrm>
            <a:off x="5181600" y="18161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117</a:t>
            </a:fld>
            <a:endParaRPr lang="en-GB"/>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0" y="-57227"/>
            <a:ext cx="8590643" cy="1223969"/>
          </a:xfrm>
        </p:spPr>
        <p:txBody>
          <a:bodyPr/>
          <a:lstStyle/>
          <a:p>
            <a:pPr marL="0" lvl="0" indent="0">
              <a:buNone/>
            </a:pPr>
            <a:r>
              <a:t>Regression modelling</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rPr b="1"/>
              <a:t>Model diagnostics – Goodness of fit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b="1"/>
          </a:p>
          <a:p>
            <a:pPr marL="0" lvl="0" indent="0">
              <a:buNone/>
            </a:pPr>
            <a:r>
              <a:t>Same thing…</a:t>
            </a:r>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dfBw,</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mppwt,</a:t>
            </a:r>
            <a:r>
              <a:rPr>
                <a:solidFill>
                  <a:srgbClr val="7D9029"/>
                </a:solidFill>
                <a:latin typeface="Courier"/>
              </a:rPr>
              <a:t>y=</a:t>
            </a:r>
            <a:r>
              <a:rPr>
                <a:latin typeface="Courier"/>
              </a:rPr>
              <a:t>Birthweight)) </a:t>
            </a:r>
            <a:r>
              <a:rPr>
                <a:solidFill>
                  <a:srgbClr val="4070A0"/>
                </a:solidFill>
                <a:latin typeface="Courier"/>
              </a:rPr>
              <a:t>+</a:t>
            </a:r>
            <a:br/>
            <a:r>
              <a:rPr>
                <a:latin typeface="Courier"/>
              </a:rPr>
              <a:t>  </a:t>
            </a:r>
            <a:r>
              <a:rPr>
                <a:solidFill>
                  <a:srgbClr val="06287E"/>
                </a:solidFill>
                <a:latin typeface="Courier"/>
              </a:rPr>
              <a:t>geom_point</a:t>
            </a:r>
            <a:r>
              <a:rPr>
                <a:latin typeface="Courier"/>
              </a:rPr>
              <a:t>()</a:t>
            </a:r>
            <a:r>
              <a:rPr>
                <a:solidFill>
                  <a:srgbClr val="4070A0"/>
                </a:solidFill>
                <a:latin typeface="Courier"/>
              </a:rPr>
              <a:t>+</a:t>
            </a:r>
            <a:br/>
            <a:r>
              <a:rPr>
                <a:latin typeface="Courier"/>
              </a:rPr>
              <a:t>  </a:t>
            </a:r>
            <a:r>
              <a:rPr>
                <a:solidFill>
                  <a:srgbClr val="06287E"/>
                </a:solidFill>
                <a:latin typeface="Courier"/>
              </a:rPr>
              <a:t>geom_smooth</a:t>
            </a:r>
            <a:r>
              <a:rPr>
                <a:latin typeface="Courier"/>
              </a:rPr>
              <a:t>(</a:t>
            </a:r>
            <a:r>
              <a:rPr>
                <a:solidFill>
                  <a:srgbClr val="7D9029"/>
                </a:solidFill>
                <a:latin typeface="Courier"/>
              </a:rPr>
              <a:t>method=</a:t>
            </a:r>
            <a:r>
              <a:rPr>
                <a:solidFill>
                  <a:srgbClr val="4070A0"/>
                </a:solidFill>
                <a:latin typeface="Courier"/>
              </a:rPr>
              <a:t>"lm"</a:t>
            </a:r>
            <a:r>
              <a:rPr>
                <a:latin typeface="Courier"/>
              </a:rPr>
              <a:t>)</a:t>
            </a:r>
            <a:br/>
            <a:r>
              <a:rPr i="1">
                <a:solidFill>
                  <a:srgbClr val="BA2121"/>
                </a:solidFill>
                <a:latin typeface="Courier"/>
              </a:rPr>
              <a:t>## `geom_smooth()` using formula = 'y ~ x'</a:t>
            </a:r>
          </a:p>
        </p:txBody>
      </p:sp>
      <p:pic>
        <p:nvPicPr>
          <p:cNvPr id="3" name="Picture 1" descr="LIGHT_CSW_Session2_BasicStatisticalAnalysis_files/figure-pptx/unnamed-chunk-46-1.png"/>
          <p:cNvPicPr>
            <a:picLocks noGrp="1" noChangeAspect="1"/>
          </p:cNvPicPr>
          <p:nvPr/>
        </p:nvPicPr>
        <p:blipFill>
          <a:blip r:embed="rId2"/>
          <a:stretch>
            <a:fillRect/>
          </a:stretch>
        </p:blipFill>
        <p:spPr bwMode="auto">
          <a:xfrm>
            <a:off x="5181600" y="18161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118</a:t>
            </a:fld>
            <a:endParaRPr lang="en-GB"/>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Model diagnostics – Goodness of fit</a:t>
            </a:r>
          </a:p>
          <a:p>
            <a:pPr marL="0" lvl="0" indent="0">
              <a:buNone/>
            </a:pPr>
            <a:r>
              <a:t>We have already seen </a:t>
            </a:r>
            <a14:m xmlns:a14="http://schemas.microsoft.com/office/drawing/2010/main">
              <m:oMath xmlns:m="http://schemas.openxmlformats.org/officeDocument/2006/math">
                <m:sSup>
                  <m:sSupPr>
                    <m:ctrlPr>
                      <a:rPr>
                        <a:latin typeface="Cambria Math" panose="02040503050406030204" pitchFamily="18" charset="0"/>
                      </a:rPr>
                    </m:ctrlPr>
                  </m:sSupPr>
                  <m:e>
                    <m:r>
                      <a:rPr>
                        <a:latin typeface="Cambria Math" panose="02040503050406030204" pitchFamily="18" charset="0"/>
                      </a:rPr>
                      <m:t>𝑅</m:t>
                    </m:r>
                  </m:e>
                  <m:sup>
                    <m:r>
                      <a:rPr>
                        <a:latin typeface="Cambria Math" panose="02040503050406030204" pitchFamily="18" charset="0"/>
                      </a:rPr>
                      <m:t>2</m:t>
                    </m:r>
                  </m:sup>
                </m:sSup>
              </m:oMath>
            </a14:m>
            <a:r>
              <a:t>, the coefficient of determination. It can be interpreted as the proportion of variance explained by the model.</a:t>
            </a:r>
          </a:p>
          <a:p>
            <a:pPr marL="0" lvl="0" indent="0">
              <a:buNone/>
            </a:pPr>
            <a:r>
              <a:t>It is not wise to maximise </a:t>
            </a:r>
            <a14:m xmlns:a14="http://schemas.microsoft.com/office/drawing/2010/main">
              <m:oMath xmlns:m="http://schemas.openxmlformats.org/officeDocument/2006/math">
                <m:sSup>
                  <m:sSupPr>
                    <m:ctrlPr>
                      <a:rPr>
                        <a:latin typeface="Cambria Math" panose="02040503050406030204" pitchFamily="18" charset="0"/>
                      </a:rPr>
                    </m:ctrlPr>
                  </m:sSupPr>
                  <m:e>
                    <m:r>
                      <a:rPr>
                        <a:latin typeface="Cambria Math" panose="02040503050406030204" pitchFamily="18" charset="0"/>
                      </a:rPr>
                      <m:t>𝑅</m:t>
                    </m:r>
                  </m:e>
                  <m:sup>
                    <m:r>
                      <a:rPr>
                        <a:latin typeface="Cambria Math" panose="02040503050406030204" pitchFamily="18" charset="0"/>
                      </a:rPr>
                      <m:t>2</m:t>
                    </m:r>
                  </m:sup>
                </m:sSup>
              </m:oMath>
            </a14:m>
            <a:r>
              <a:t>: you will end up with overfitted models with many parameters.</a:t>
            </a:r>
          </a:p>
          <a:p>
            <a:pPr marL="0" lvl="0" indent="0">
              <a:buNone/>
            </a:pPr>
            <a:r>
              <a:t>The </a:t>
            </a:r>
            <a:r>
              <a:rPr b="1"/>
              <a:t>adjusted </a:t>
            </a:r>
            <a14:m xmlns:a14="http://schemas.microsoft.com/office/drawing/2010/main">
              <m:oMath xmlns:m="http://schemas.openxmlformats.org/officeDocument/2006/math">
                <m:sSup>
                  <m:sSupPr>
                    <m:ctrlPr>
                      <a:rPr>
                        <a:latin typeface="Cambria Math" panose="02040503050406030204" pitchFamily="18" charset="0"/>
                      </a:rPr>
                    </m:ctrlPr>
                  </m:sSupPr>
                  <m:e>
                    <m:r>
                      <a:rPr>
                        <a:latin typeface="Cambria Math" panose="02040503050406030204" pitchFamily="18" charset="0"/>
                      </a:rPr>
                      <m:t>𝑅</m:t>
                    </m:r>
                  </m:e>
                  <m:sup>
                    <m:r>
                      <a:rPr>
                        <a:latin typeface="Cambria Math" panose="02040503050406030204" pitchFamily="18" charset="0"/>
                      </a:rPr>
                      <m:t>2</m:t>
                    </m:r>
                  </m:sup>
                </m:sSup>
              </m:oMath>
            </a14:m>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Sup>
                    <m:sSubSupPr>
                      <m:ctrlPr>
                        <a:rPr>
                          <a:latin typeface="Cambria Math" panose="02040503050406030204" pitchFamily="18" charset="0"/>
                        </a:rPr>
                      </m:ctrlPr>
                    </m:sSubSupPr>
                    <m:e>
                      <m:r>
                        <a:rPr>
                          <a:latin typeface="Cambria Math" panose="02040503050406030204" pitchFamily="18" charset="0"/>
                        </a:rPr>
                        <m:t>𝑅</m:t>
                      </m:r>
                    </m:e>
                    <m:sub>
                      <m:r>
                        <a:rPr>
                          <a:latin typeface="Cambria Math" panose="02040503050406030204" pitchFamily="18" charset="0"/>
                        </a:rPr>
                        <m:t>𝑎𝑑𝑗</m:t>
                      </m:r>
                    </m:sub>
                    <m:sup>
                      <m:r>
                        <a:rPr>
                          <a:latin typeface="Cambria Math" panose="02040503050406030204" pitchFamily="18" charset="0"/>
                        </a:rPr>
                        <m:t>2</m:t>
                      </m:r>
                    </m:sup>
                  </m:sSubSup>
                  <m:r>
                    <a:rPr>
                      <a:latin typeface="Cambria Math" panose="02040503050406030204" pitchFamily="18" charset="0"/>
                    </a:rPr>
                    <m:t>=1−</m:t>
                  </m:r>
                  <m:d>
                    <m:dPr>
                      <m:ctrlPr>
                        <a:rPr i="1">
                          <a:latin typeface="Cambria Math" panose="02040503050406030204" pitchFamily="18" charset="0"/>
                        </a:rPr>
                      </m:ctrlPr>
                    </m:dPr>
                    <m:e>
                      <m:r>
                        <a:rPr>
                          <a:latin typeface="Cambria Math" panose="02040503050406030204" pitchFamily="18" charset="0"/>
                        </a:rPr>
                        <m:t>1−</m:t>
                      </m:r>
                      <m:sSup>
                        <m:sSupPr>
                          <m:ctrlPr>
                            <a:rPr i="1">
                              <a:latin typeface="Cambria Math" panose="02040503050406030204" pitchFamily="18" charset="0"/>
                            </a:rPr>
                          </m:ctrlPr>
                        </m:sSupPr>
                        <m:e>
                          <m:r>
                            <a:rPr>
                              <a:latin typeface="Cambria Math" panose="02040503050406030204" pitchFamily="18" charset="0"/>
                            </a:rPr>
                            <m:t>𝑅</m:t>
                          </m:r>
                        </m:e>
                        <m:sup>
                          <m:r>
                            <a:rPr>
                              <a:latin typeface="Cambria Math" panose="02040503050406030204" pitchFamily="18" charset="0"/>
                            </a:rPr>
                            <m:t>2</m:t>
                          </m:r>
                        </m:sup>
                      </m:sSup>
                    </m:e>
                  </m:d>
                  <m:f>
                    <m:fPr>
                      <m:ctrlPr>
                        <a:rPr i="1">
                          <a:latin typeface="Cambria Math" panose="02040503050406030204" pitchFamily="18" charset="0"/>
                        </a:rPr>
                      </m:ctrlPr>
                    </m:fPr>
                    <m:num>
                      <m:r>
                        <a:rPr>
                          <a:latin typeface="Cambria Math" panose="02040503050406030204" pitchFamily="18" charset="0"/>
                        </a:rPr>
                        <m:t>𝑛</m:t>
                      </m:r>
                      <m:r>
                        <a:rPr>
                          <a:latin typeface="Cambria Math" panose="02040503050406030204" pitchFamily="18" charset="0"/>
                        </a:rPr>
                        <m:t>−1</m:t>
                      </m:r>
                    </m:num>
                    <m:den>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𝑝</m:t>
                      </m:r>
                      <m:r>
                        <a:rPr>
                          <a:latin typeface="Cambria Math" panose="02040503050406030204" pitchFamily="18" charset="0"/>
                        </a:rPr>
                        <m:t>−1</m:t>
                      </m:r>
                    </m:den>
                  </m:f>
                </m:oMath>
              </m:oMathPara>
            </a14:m>
            <a:endParaRPr/>
          </a:p>
          <a:p>
            <a:pPr marL="0" lvl="0" indent="0">
              <a:buNone/>
            </a:pPr>
            <a:r>
              <a:t>is penalised for the number of parameters in the model.</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119</a:t>
            </a:fld>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Probability theory: random variables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Example:</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Consider the experiment of tossing a coin 2 times. These are the possible outcomes: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m:t>
                  </m:r>
                  <m:d>
                    <m:dPr>
                      <m:ctrlPr>
                        <a:rPr i="1">
                          <a:latin typeface="Cambria Math" panose="02040503050406030204" pitchFamily="18" charset="0"/>
                        </a:rPr>
                      </m:ctrlPr>
                    </m:dPr>
                    <m:e>
                      <m:r>
                        <a:rPr>
                          <a:latin typeface="Cambria Math" panose="02040503050406030204" pitchFamily="18" charset="0"/>
                        </a:rPr>
                        <m:t>𝐻</m:t>
                      </m:r>
                      <m:r>
                        <a:rPr>
                          <a:latin typeface="Cambria Math" panose="02040503050406030204" pitchFamily="18" charset="0"/>
                        </a:rPr>
                        <m:t>,</m:t>
                      </m:r>
                      <m:r>
                        <a:rPr>
                          <a:latin typeface="Cambria Math" panose="02040503050406030204" pitchFamily="18" charset="0"/>
                        </a:rPr>
                        <m:t>𝐻</m:t>
                      </m:r>
                    </m:e>
                  </m:d>
                  <m:r>
                    <a:rPr>
                      <a:latin typeface="Cambria Math" panose="02040503050406030204" pitchFamily="18" charset="0"/>
                    </a:rPr>
                    <m:t>,</m:t>
                  </m:r>
                  <m:d>
                    <m:dPr>
                      <m:ctrlPr>
                        <a:rPr i="1">
                          <a:latin typeface="Cambria Math" panose="02040503050406030204" pitchFamily="18" charset="0"/>
                        </a:rPr>
                      </m:ctrlPr>
                    </m:dPr>
                    <m:e>
                      <m:r>
                        <a:rPr>
                          <a:latin typeface="Cambria Math" panose="02040503050406030204" pitchFamily="18" charset="0"/>
                        </a:rPr>
                        <m:t>𝐻</m:t>
                      </m:r>
                      <m:r>
                        <a:rPr>
                          <a:latin typeface="Cambria Math" panose="02040503050406030204" pitchFamily="18" charset="0"/>
                        </a:rPr>
                        <m:t>,</m:t>
                      </m:r>
                      <m:r>
                        <a:rPr>
                          <a:latin typeface="Cambria Math" panose="02040503050406030204" pitchFamily="18" charset="0"/>
                        </a:rPr>
                        <m:t>𝑇</m:t>
                      </m:r>
                    </m:e>
                  </m:d>
                  <m:r>
                    <a:rPr>
                      <a:latin typeface="Cambria Math" panose="02040503050406030204" pitchFamily="18" charset="0"/>
                    </a:rPr>
                    <m:t>,</m:t>
                  </m:r>
                  <m:d>
                    <m:dPr>
                      <m:ctrlPr>
                        <a:rPr i="1">
                          <a:latin typeface="Cambria Math" panose="02040503050406030204" pitchFamily="18" charset="0"/>
                        </a:rPr>
                      </m:ctrlPr>
                    </m:dPr>
                    <m:e>
                      <m:r>
                        <a:rPr>
                          <a:latin typeface="Cambria Math" panose="02040503050406030204" pitchFamily="18" charset="0"/>
                        </a:rPr>
                        <m:t>𝑇</m:t>
                      </m:r>
                      <m:r>
                        <a:rPr>
                          <a:latin typeface="Cambria Math" panose="02040503050406030204" pitchFamily="18" charset="0"/>
                        </a:rPr>
                        <m:t>,</m:t>
                      </m:r>
                      <m:r>
                        <a:rPr>
                          <a:latin typeface="Cambria Math" panose="02040503050406030204" pitchFamily="18" charset="0"/>
                        </a:rPr>
                        <m:t>𝐻</m:t>
                      </m:r>
                    </m:e>
                  </m:d>
                  <m:r>
                    <a:rPr>
                      <a:latin typeface="Cambria Math" panose="02040503050406030204" pitchFamily="18" charset="0"/>
                    </a:rPr>
                    <m:t>,</m:t>
                  </m:r>
                  <m:d>
                    <m:dPr>
                      <m:ctrlPr>
                        <a:rPr i="1">
                          <a:latin typeface="Cambria Math" panose="02040503050406030204" pitchFamily="18" charset="0"/>
                        </a:rPr>
                      </m:ctrlPr>
                    </m:dPr>
                    <m:e>
                      <m:r>
                        <a:rPr>
                          <a:latin typeface="Cambria Math" panose="02040503050406030204" pitchFamily="18" charset="0"/>
                        </a:rPr>
                        <m:t>𝑇</m:t>
                      </m:r>
                      <m:r>
                        <a:rPr>
                          <a:latin typeface="Cambria Math" panose="02040503050406030204" pitchFamily="18" charset="0"/>
                        </a:rPr>
                        <m:t>,</m:t>
                      </m:r>
                      <m:r>
                        <a:rPr>
                          <a:latin typeface="Cambria Math" panose="02040503050406030204" pitchFamily="18" charset="0"/>
                        </a:rPr>
                        <m:t>𝑇</m:t>
                      </m:r>
                    </m:e>
                  </m:d>
                  <m:r>
                    <a:rPr>
                      <a:latin typeface="Cambria Math" panose="02040503050406030204" pitchFamily="18" charset="0"/>
                    </a:rPr>
                    <m:t>}</m:t>
                  </m:r>
                </m:oMath>
              </m:oMathPara>
            </a14:m>
            <a:endParaRPr/>
          </a:p>
          <a:p>
            <a:pPr marL="0" lvl="0" indent="0">
              <a:buNone/>
            </a:pPr>
            <a:r>
              <a:t>The number of heads turning up is a random variable </a:t>
            </a:r>
            <a14:m xmlns:a14="http://schemas.microsoft.com/office/drawing/2010/main">
              <m:oMath xmlns:m="http://schemas.openxmlformats.org/officeDocument/2006/math">
                <m:r>
                  <a:rPr>
                    <a:latin typeface="Cambria Math" panose="02040503050406030204" pitchFamily="18" charset="0"/>
                  </a:rPr>
                  <m:t>𝑋</m:t>
                </m:r>
              </m:oMath>
            </a14:m>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𝑋</m:t>
                      </m:r>
                    </m:e>
                    <m:sub>
                      <m:d>
                        <m:dPr>
                          <m:ctrlPr>
                            <a:rPr i="1">
                              <a:latin typeface="Cambria Math" panose="02040503050406030204" pitchFamily="18" charset="0"/>
                            </a:rPr>
                          </m:ctrlPr>
                        </m:dPr>
                        <m:e>
                          <m:r>
                            <a:rPr>
                              <a:latin typeface="Cambria Math" panose="02040503050406030204" pitchFamily="18" charset="0"/>
                            </a:rPr>
                            <m:t>𝐻</m:t>
                          </m:r>
                          <m:r>
                            <a:rPr>
                              <a:latin typeface="Cambria Math" panose="02040503050406030204" pitchFamily="18" charset="0"/>
                            </a:rPr>
                            <m:t>,</m:t>
                          </m:r>
                          <m:r>
                            <a:rPr>
                              <a:latin typeface="Cambria Math" panose="02040503050406030204" pitchFamily="18" charset="0"/>
                            </a:rPr>
                            <m:t>𝐻</m:t>
                          </m:r>
                        </m:e>
                      </m:d>
                    </m:sub>
                  </m:sSub>
                  <m:r>
                    <a:rPr>
                      <a:latin typeface="Cambria Math" panose="02040503050406030204" pitchFamily="18" charset="0"/>
                    </a:rPr>
                    <m:t>=2</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𝑋</m:t>
                      </m:r>
                    </m:e>
                    <m:sub>
                      <m:d>
                        <m:dPr>
                          <m:ctrlPr>
                            <a:rPr i="1">
                              <a:latin typeface="Cambria Math" panose="02040503050406030204" pitchFamily="18" charset="0"/>
                            </a:rPr>
                          </m:ctrlPr>
                        </m:dPr>
                        <m:e>
                          <m:r>
                            <a:rPr>
                              <a:latin typeface="Cambria Math" panose="02040503050406030204" pitchFamily="18" charset="0"/>
                            </a:rPr>
                            <m:t>𝐻</m:t>
                          </m:r>
                          <m:r>
                            <a:rPr>
                              <a:latin typeface="Cambria Math" panose="02040503050406030204" pitchFamily="18" charset="0"/>
                            </a:rPr>
                            <m:t>,</m:t>
                          </m:r>
                          <m:r>
                            <a:rPr>
                              <a:latin typeface="Cambria Math" panose="02040503050406030204" pitchFamily="18" charset="0"/>
                            </a:rPr>
                            <m:t>𝑇</m:t>
                          </m:r>
                        </m:e>
                      </m:d>
                    </m:sub>
                  </m:sSub>
                  <m:r>
                    <a:rPr>
                      <a:latin typeface="Cambria Math" panose="02040503050406030204" pitchFamily="18" charset="0"/>
                    </a:rPr>
                    <m:t>=1</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𝑋</m:t>
                      </m:r>
                    </m:e>
                    <m:sub>
                      <m:d>
                        <m:dPr>
                          <m:ctrlPr>
                            <a:rPr i="1">
                              <a:latin typeface="Cambria Math" panose="02040503050406030204" pitchFamily="18" charset="0"/>
                            </a:rPr>
                          </m:ctrlPr>
                        </m:dPr>
                        <m:e>
                          <m:r>
                            <a:rPr>
                              <a:latin typeface="Cambria Math" panose="02040503050406030204" pitchFamily="18" charset="0"/>
                            </a:rPr>
                            <m:t>𝑇</m:t>
                          </m:r>
                          <m:r>
                            <a:rPr>
                              <a:latin typeface="Cambria Math" panose="02040503050406030204" pitchFamily="18" charset="0"/>
                            </a:rPr>
                            <m:t>,</m:t>
                          </m:r>
                          <m:r>
                            <a:rPr>
                              <a:latin typeface="Cambria Math" panose="02040503050406030204" pitchFamily="18" charset="0"/>
                            </a:rPr>
                            <m:t>𝐻</m:t>
                          </m:r>
                        </m:e>
                      </m:d>
                    </m:sub>
                  </m:sSub>
                  <m:r>
                    <a:rPr>
                      <a:latin typeface="Cambria Math" panose="02040503050406030204" pitchFamily="18" charset="0"/>
                    </a:rPr>
                    <m:t>=1</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𝑋</m:t>
                      </m:r>
                    </m:e>
                    <m:sub>
                      <m:d>
                        <m:dPr>
                          <m:ctrlPr>
                            <a:rPr i="1">
                              <a:latin typeface="Cambria Math" panose="02040503050406030204" pitchFamily="18" charset="0"/>
                            </a:rPr>
                          </m:ctrlPr>
                        </m:dPr>
                        <m:e>
                          <m:r>
                            <a:rPr>
                              <a:latin typeface="Cambria Math" panose="02040503050406030204" pitchFamily="18" charset="0"/>
                            </a:rPr>
                            <m:t>𝑇</m:t>
                          </m:r>
                          <m:r>
                            <a:rPr>
                              <a:latin typeface="Cambria Math" panose="02040503050406030204" pitchFamily="18" charset="0"/>
                            </a:rPr>
                            <m:t>,</m:t>
                          </m:r>
                          <m:r>
                            <a:rPr>
                              <a:latin typeface="Cambria Math" panose="02040503050406030204" pitchFamily="18" charset="0"/>
                            </a:rPr>
                            <m:t>𝑇</m:t>
                          </m:r>
                        </m:e>
                      </m:d>
                    </m:sub>
                  </m:sSub>
                  <m:r>
                    <a:rPr>
                      <a:latin typeface="Cambria Math" panose="02040503050406030204" pitchFamily="18" charset="0"/>
                    </a:rPr>
                    <m:t>=0</m:t>
                  </m:r>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12</a:t>
            </a:fld>
            <a:endParaRPr lang="en-GB"/>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Model diagnostics – Goodness of fit</a:t>
            </a:r>
          </a:p>
          <a:p>
            <a:pPr marL="0" lvl="0" indent="0">
              <a:buNone/>
            </a:pPr>
            <a:r>
              <a:t>When maximum likelihood is used, you can also consider the likelihood itself as a measure of (relative) goodness of fit.</a:t>
            </a:r>
          </a:p>
          <a:p>
            <a:pPr marL="0" lvl="0" indent="0">
              <a:buNone/>
            </a:pPr>
            <a:r>
              <a:t>Again: better to penalise for the number of parameters in the model.</a:t>
            </a:r>
          </a:p>
          <a:p>
            <a:pPr marL="0" lvl="0" indent="0">
              <a:buNone/>
            </a:pPr>
            <a:r>
              <a:t>Akaike Information Criterion (AIC)</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2⋅</m:t>
                  </m:r>
                  <m:d>
                    <m:dPr>
                      <m:ctrlPr>
                        <a:rPr i="1">
                          <a:latin typeface="Cambria Math" panose="02040503050406030204" pitchFamily="18" charset="0"/>
                        </a:rPr>
                      </m:ctrlPr>
                    </m:dPr>
                    <m:e>
                      <m:r>
                        <a:rPr>
                          <a:latin typeface="Cambria Math" panose="02040503050406030204" pitchFamily="18" charset="0"/>
                        </a:rPr>
                        <m:t>𝑝</m:t>
                      </m:r>
                      <m:r>
                        <a:rPr>
                          <a:latin typeface="Cambria Math" panose="02040503050406030204" pitchFamily="18" charset="0"/>
                        </a:rPr>
                        <m:t>+1</m:t>
                      </m:r>
                    </m:e>
                  </m:d>
                  <m:r>
                    <a:rPr>
                      <a:latin typeface="Cambria Math" panose="02040503050406030204" pitchFamily="18" charset="0"/>
                    </a:rPr>
                    <m:t>−2⋅</m:t>
                  </m:r>
                  <m:r>
                    <m:rPr>
                      <m:nor/>
                    </m:rPr>
                    <a:rPr/>
                    <m:t>ln</m:t>
                  </m:r>
                  <m:d>
                    <m:dPr>
                      <m:ctrlPr>
                        <a:rPr i="1">
                          <a:latin typeface="Cambria Math" panose="02040503050406030204" pitchFamily="18" charset="0"/>
                        </a:rPr>
                      </m:ctrlPr>
                    </m:dPr>
                    <m:e>
                      <m:acc>
                        <m:accPr>
                          <m:chr m:val="̂"/>
                          <m:ctrlPr>
                            <a:rPr i="1">
                              <a:latin typeface="Cambria Math" panose="02040503050406030204" pitchFamily="18" charset="0"/>
                            </a:rPr>
                          </m:ctrlPr>
                        </m:accPr>
                        <m:e>
                          <m:r>
                            <a:rPr>
                              <a:latin typeface="Cambria Math" panose="02040503050406030204" pitchFamily="18" charset="0"/>
                            </a:rPr>
                            <m:t>𝐿</m:t>
                          </m:r>
                        </m:e>
                      </m:acc>
                    </m:e>
                  </m:d>
                </m:oMath>
              </m:oMathPara>
            </a14:m>
            <a:endParaRPr/>
          </a:p>
          <a:p>
            <a:pPr marL="0" lvl="0" indent="0">
              <a:buNone/>
            </a:pPr>
            <a:r>
              <a:t>Bayesian Information Criterion (BIC)</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m:rPr>
                      <m:nor/>
                    </m:rPr>
                    <a:rPr/>
                    <m:t>ln</m:t>
                  </m:r>
                  <m:r>
                    <m:rPr>
                      <m:nor/>
                    </m:rPr>
                    <a:rPr/>
                    <m:t>(</m:t>
                  </m:r>
                  <m:r>
                    <m:rPr>
                      <m:nor/>
                    </m:rPr>
                    <a:rPr/>
                    <m:t>n</m:t>
                  </m:r>
                  <m:r>
                    <m:rPr>
                      <m:nor/>
                    </m:rPr>
                    <a:rPr/>
                    <m:t>)</m:t>
                  </m:r>
                  <m:r>
                    <a:rPr>
                      <a:latin typeface="Cambria Math" panose="02040503050406030204" pitchFamily="18" charset="0"/>
                    </a:rPr>
                    <m:t>⋅</m:t>
                  </m:r>
                  <m:d>
                    <m:dPr>
                      <m:ctrlPr>
                        <a:rPr i="1">
                          <a:latin typeface="Cambria Math" panose="02040503050406030204" pitchFamily="18" charset="0"/>
                        </a:rPr>
                      </m:ctrlPr>
                    </m:dPr>
                    <m:e>
                      <m:r>
                        <a:rPr>
                          <a:latin typeface="Cambria Math" panose="02040503050406030204" pitchFamily="18" charset="0"/>
                        </a:rPr>
                        <m:t>𝑝</m:t>
                      </m:r>
                      <m:r>
                        <a:rPr>
                          <a:latin typeface="Cambria Math" panose="02040503050406030204" pitchFamily="18" charset="0"/>
                        </a:rPr>
                        <m:t>+1</m:t>
                      </m:r>
                    </m:e>
                  </m:d>
                  <m:r>
                    <a:rPr>
                      <a:latin typeface="Cambria Math" panose="02040503050406030204" pitchFamily="18" charset="0"/>
                    </a:rPr>
                    <m:t>−2⋅</m:t>
                  </m:r>
                  <m:r>
                    <m:rPr>
                      <m:nor/>
                    </m:rPr>
                    <a:rPr/>
                    <m:t>ln</m:t>
                  </m:r>
                  <m:d>
                    <m:dPr>
                      <m:ctrlPr>
                        <a:rPr i="1">
                          <a:latin typeface="Cambria Math" panose="02040503050406030204" pitchFamily="18" charset="0"/>
                        </a:rPr>
                      </m:ctrlPr>
                    </m:dPr>
                    <m:e>
                      <m:acc>
                        <m:accPr>
                          <m:chr m:val="̂"/>
                          <m:ctrlPr>
                            <a:rPr i="1">
                              <a:latin typeface="Cambria Math" panose="02040503050406030204" pitchFamily="18" charset="0"/>
                            </a:rPr>
                          </m:ctrlPr>
                        </m:accPr>
                        <m:e>
                          <m:r>
                            <a:rPr>
                              <a:latin typeface="Cambria Math" panose="02040503050406030204" pitchFamily="18" charset="0"/>
                            </a:rPr>
                            <m:t>𝐿</m:t>
                          </m:r>
                        </m:e>
                      </m:acc>
                    </m:e>
                  </m:d>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120</a:t>
            </a:fld>
            <a:endParaRPr lang="en-GB"/>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0" y="-57227"/>
            <a:ext cx="8590643" cy="1223969"/>
          </a:xfrm>
        </p:spPr>
        <p:txBody>
          <a:bodyPr/>
          <a:lstStyle/>
          <a:p>
            <a:pPr marL="0" lvl="0" indent="0">
              <a:buNone/>
            </a:pPr>
            <a:r>
              <a:t>Regression modelling</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rPr b="1"/>
              <a:t>Model diagnostics – QQ plot</a:t>
            </a:r>
          </a:p>
          <a:p>
            <a:pPr marL="0" lvl="0" indent="0">
              <a:buNone/>
            </a:pPr>
            <a:r>
              <a:t>Plots the empirical quantiles of the residuals against those from a normal distribution. If the residuals are normally distributed (model assumption), these should line on a straight line.</a:t>
            </a:r>
          </a:p>
          <a:p>
            <a:pPr lvl="0" indent="0">
              <a:buNone/>
            </a:pPr>
            <a:r>
              <a:rPr>
                <a:latin typeface="Courier"/>
              </a:rPr>
              <a:t>rmodBW</a:t>
            </a:r>
            <a:r>
              <a:rPr>
                <a:solidFill>
                  <a:srgbClr val="007020"/>
                </a:solidFill>
                <a:latin typeface="Courier"/>
              </a:rPr>
              <a:t>&lt;-</a:t>
            </a:r>
            <a:r>
              <a:rPr>
                <a:solidFill>
                  <a:srgbClr val="06287E"/>
                </a:solidFill>
                <a:latin typeface="Courier"/>
              </a:rPr>
              <a:t>residuals</a:t>
            </a:r>
            <a:r>
              <a:rPr>
                <a:latin typeface="Courier"/>
              </a:rPr>
              <a:t>(modBW_Mppwt)</a:t>
            </a:r>
            <a:br/>
            <a:r>
              <a:rPr>
                <a:latin typeface="Courier"/>
              </a:rPr>
              <a:t>theoQ</a:t>
            </a:r>
            <a:r>
              <a:rPr>
                <a:solidFill>
                  <a:srgbClr val="007020"/>
                </a:solidFill>
                <a:latin typeface="Courier"/>
              </a:rPr>
              <a:t>&lt;-</a:t>
            </a:r>
            <a:r>
              <a:rPr>
                <a:solidFill>
                  <a:srgbClr val="06287E"/>
                </a:solidFill>
                <a:latin typeface="Courier"/>
              </a:rPr>
              <a:t>qnorm</a:t>
            </a:r>
            <a:r>
              <a:rPr>
                <a:latin typeface="Courier"/>
              </a:rPr>
              <a:t>(</a:t>
            </a:r>
            <a:r>
              <a:rPr>
                <a:solidFill>
                  <a:srgbClr val="06287E"/>
                </a:solidFill>
                <a:latin typeface="Courier"/>
              </a:rPr>
              <a:t>order</a:t>
            </a:r>
            <a:r>
              <a:rPr>
                <a:latin typeface="Courier"/>
              </a:rPr>
              <a:t>(</a:t>
            </a:r>
            <a:r>
              <a:rPr>
                <a:solidFill>
                  <a:srgbClr val="06287E"/>
                </a:solidFill>
                <a:latin typeface="Courier"/>
              </a:rPr>
              <a:t>order</a:t>
            </a:r>
            <a:r>
              <a:rPr>
                <a:latin typeface="Courier"/>
              </a:rPr>
              <a:t>(rmodBW))</a:t>
            </a:r>
            <a:r>
              <a:rPr>
                <a:solidFill>
                  <a:srgbClr val="4070A0"/>
                </a:solidFill>
                <a:latin typeface="Courier"/>
              </a:rPr>
              <a:t>/</a:t>
            </a:r>
            <a:r>
              <a:rPr>
                <a:solidFill>
                  <a:srgbClr val="06287E"/>
                </a:solidFill>
                <a:latin typeface="Courier"/>
              </a:rPr>
              <a:t>length</a:t>
            </a:r>
            <a:r>
              <a:rPr>
                <a:latin typeface="Courier"/>
              </a:rPr>
              <a:t>(rmodBW)) </a:t>
            </a:r>
            <a:r>
              <a:rPr i="1">
                <a:solidFill>
                  <a:srgbClr val="60A0B0"/>
                </a:solidFill>
                <a:latin typeface="Courier"/>
              </a:rPr>
              <a:t># calculates theorectical normal quantiles</a:t>
            </a:r>
            <a:br/>
            <a:r>
              <a:rPr>
                <a:solidFill>
                  <a:srgbClr val="06287E"/>
                </a:solidFill>
                <a:latin typeface="Courier"/>
              </a:rPr>
              <a:t>plot</a:t>
            </a:r>
            <a:r>
              <a:rPr>
                <a:latin typeface="Courier"/>
              </a:rPr>
              <a:t>(theoQ,rmodBW,</a:t>
            </a:r>
            <a:br/>
            <a:r>
              <a:rPr>
                <a:latin typeface="Courier"/>
              </a:rPr>
              <a:t>     </a:t>
            </a:r>
            <a:r>
              <a:rPr>
                <a:solidFill>
                  <a:srgbClr val="7D9029"/>
                </a:solidFill>
                <a:latin typeface="Courier"/>
              </a:rPr>
              <a:t>xlab=</a:t>
            </a:r>
            <a:r>
              <a:rPr>
                <a:solidFill>
                  <a:srgbClr val="4070A0"/>
                </a:solidFill>
                <a:latin typeface="Courier"/>
              </a:rPr>
              <a:t>"theoretical normal quantiles"</a:t>
            </a:r>
            <a:r>
              <a:rPr>
                <a:latin typeface="Courier"/>
              </a:rPr>
              <a:t>,</a:t>
            </a:r>
            <a:br/>
            <a:r>
              <a:rPr>
                <a:latin typeface="Courier"/>
              </a:rPr>
              <a:t>     </a:t>
            </a:r>
            <a:r>
              <a:rPr>
                <a:solidFill>
                  <a:srgbClr val="7D9029"/>
                </a:solidFill>
                <a:latin typeface="Courier"/>
              </a:rPr>
              <a:t>ylab=</a:t>
            </a:r>
            <a:r>
              <a:rPr>
                <a:solidFill>
                  <a:srgbClr val="4070A0"/>
                </a:solidFill>
                <a:latin typeface="Courier"/>
              </a:rPr>
              <a:t>"sample quantiles"</a:t>
            </a:r>
            <a:r>
              <a:rPr>
                <a:latin typeface="Courier"/>
              </a:rPr>
              <a:t>,</a:t>
            </a:r>
            <a:br/>
            <a:r>
              <a:rPr>
                <a:latin typeface="Courier"/>
              </a:rPr>
              <a:t>     </a:t>
            </a:r>
            <a:r>
              <a:rPr>
                <a:solidFill>
                  <a:srgbClr val="7D9029"/>
                </a:solidFill>
                <a:latin typeface="Courier"/>
              </a:rPr>
              <a:t>main=</a:t>
            </a:r>
            <a:r>
              <a:rPr>
                <a:solidFill>
                  <a:srgbClr val="4070A0"/>
                </a:solidFill>
                <a:latin typeface="Courier"/>
              </a:rPr>
              <a:t>"QQ plot"</a:t>
            </a:r>
            <a:r>
              <a:rPr>
                <a:latin typeface="Courier"/>
              </a:rPr>
              <a:t>)</a:t>
            </a:r>
            <a:br/>
            <a:r>
              <a:rPr>
                <a:solidFill>
                  <a:srgbClr val="06287E"/>
                </a:solidFill>
                <a:latin typeface="Courier"/>
              </a:rPr>
              <a:t>qqline</a:t>
            </a:r>
            <a:r>
              <a:rPr>
                <a:latin typeface="Courier"/>
              </a:rPr>
              <a:t>(rmodBW) </a:t>
            </a:r>
            <a:r>
              <a:rPr i="1">
                <a:solidFill>
                  <a:srgbClr val="60A0B0"/>
                </a:solidFill>
                <a:latin typeface="Courier"/>
              </a:rPr>
              <a:t># just adds the line</a:t>
            </a:r>
          </a:p>
        </p:txBody>
      </p:sp>
      <p:pic>
        <p:nvPicPr>
          <p:cNvPr id="3" name="Picture 1" descr="LIGHT_CSW_Session2_BasicStatisticalAnalysis_files/figure-pptx/unnamed-chunk-47-1.png"/>
          <p:cNvPicPr>
            <a:picLocks noGrp="1" noChangeAspect="1"/>
          </p:cNvPicPr>
          <p:nvPr/>
        </p:nvPicPr>
        <p:blipFill>
          <a:blip r:embed="rId2"/>
          <a:stretch>
            <a:fillRect/>
          </a:stretch>
        </p:blipFill>
        <p:spPr bwMode="auto">
          <a:xfrm>
            <a:off x="5181600" y="18161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121</a:t>
            </a:fld>
            <a:endParaRPr lang="en-GB"/>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0" y="-57227"/>
            <a:ext cx="8590643" cy="1223969"/>
          </a:xfrm>
        </p:spPr>
        <p:txBody>
          <a:bodyPr/>
          <a:lstStyle/>
          <a:p>
            <a:pPr marL="0" lvl="0" indent="0">
              <a:buNone/>
            </a:pPr>
            <a:r>
              <a:t>Regression modelling</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rPr b="1"/>
              <a:t>Model diagnostics – QQ plot</a:t>
            </a:r>
          </a:p>
          <a:p>
            <a:pPr marL="0" lvl="0" indent="0">
              <a:buNone/>
            </a:pPr>
            <a:r>
              <a:t>This would also work:</a:t>
            </a:r>
          </a:p>
          <a:p>
            <a:pPr lvl="0" indent="0">
              <a:buNone/>
            </a:pPr>
            <a:r>
              <a:rPr>
                <a:solidFill>
                  <a:srgbClr val="06287E"/>
                </a:solidFill>
                <a:latin typeface="Courier"/>
              </a:rPr>
              <a:t>qqnorm</a:t>
            </a:r>
            <a:r>
              <a:rPr>
                <a:latin typeface="Courier"/>
              </a:rPr>
              <a:t>(rmodBW,</a:t>
            </a:r>
            <a:br/>
            <a:r>
              <a:rPr>
                <a:latin typeface="Courier"/>
              </a:rPr>
              <a:t>     </a:t>
            </a:r>
            <a:r>
              <a:rPr>
                <a:solidFill>
                  <a:srgbClr val="7D9029"/>
                </a:solidFill>
                <a:latin typeface="Courier"/>
              </a:rPr>
              <a:t>xlab=</a:t>
            </a:r>
            <a:r>
              <a:rPr>
                <a:solidFill>
                  <a:srgbClr val="4070A0"/>
                </a:solidFill>
                <a:latin typeface="Courier"/>
              </a:rPr>
              <a:t>"theoretical normal quantiles"</a:t>
            </a:r>
            <a:r>
              <a:rPr>
                <a:latin typeface="Courier"/>
              </a:rPr>
              <a:t>,</a:t>
            </a:r>
            <a:br/>
            <a:r>
              <a:rPr>
                <a:latin typeface="Courier"/>
              </a:rPr>
              <a:t>     </a:t>
            </a:r>
            <a:r>
              <a:rPr>
                <a:solidFill>
                  <a:srgbClr val="7D9029"/>
                </a:solidFill>
                <a:latin typeface="Courier"/>
              </a:rPr>
              <a:t>ylab=</a:t>
            </a:r>
            <a:r>
              <a:rPr>
                <a:solidFill>
                  <a:srgbClr val="4070A0"/>
                </a:solidFill>
                <a:latin typeface="Courier"/>
              </a:rPr>
              <a:t>"sample quantiles"</a:t>
            </a:r>
            <a:r>
              <a:rPr>
                <a:latin typeface="Courier"/>
              </a:rPr>
              <a:t>,</a:t>
            </a:r>
            <a:br/>
            <a:r>
              <a:rPr>
                <a:latin typeface="Courier"/>
              </a:rPr>
              <a:t>     </a:t>
            </a:r>
            <a:r>
              <a:rPr>
                <a:solidFill>
                  <a:srgbClr val="7D9029"/>
                </a:solidFill>
                <a:latin typeface="Courier"/>
              </a:rPr>
              <a:t>main=</a:t>
            </a:r>
            <a:r>
              <a:rPr>
                <a:solidFill>
                  <a:srgbClr val="4070A0"/>
                </a:solidFill>
                <a:latin typeface="Courier"/>
              </a:rPr>
              <a:t>"QQ plot"</a:t>
            </a:r>
            <a:r>
              <a:rPr>
                <a:latin typeface="Courier"/>
              </a:rPr>
              <a:t>)</a:t>
            </a:r>
            <a:br/>
            <a:r>
              <a:rPr>
                <a:solidFill>
                  <a:srgbClr val="06287E"/>
                </a:solidFill>
                <a:latin typeface="Courier"/>
              </a:rPr>
              <a:t>qqline</a:t>
            </a:r>
            <a:r>
              <a:rPr>
                <a:latin typeface="Courier"/>
              </a:rPr>
              <a:t>(rmodBW)</a:t>
            </a:r>
          </a:p>
        </p:txBody>
      </p:sp>
      <p:pic>
        <p:nvPicPr>
          <p:cNvPr id="3" name="Picture 1" descr="LIGHT_CSW_Session2_BasicStatisticalAnalysis_files/figure-pptx/unnamed-chunk-48-1.png"/>
          <p:cNvPicPr>
            <a:picLocks noGrp="1" noChangeAspect="1"/>
          </p:cNvPicPr>
          <p:nvPr/>
        </p:nvPicPr>
        <p:blipFill>
          <a:blip r:embed="rId2"/>
          <a:stretch>
            <a:fillRect/>
          </a:stretch>
        </p:blipFill>
        <p:spPr bwMode="auto">
          <a:xfrm>
            <a:off x="5181600" y="18161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122</a:t>
            </a:fld>
            <a:endParaRPr lang="en-GB"/>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0" y="-57227"/>
            <a:ext cx="8590643" cy="1223969"/>
          </a:xfrm>
        </p:spPr>
        <p:txBody>
          <a:bodyPr/>
          <a:lstStyle/>
          <a:p>
            <a:pPr marL="0" lvl="0" indent="0">
              <a:buNone/>
            </a:pPr>
            <a:r>
              <a:t>Regression modelling</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rPr b="1"/>
              <a:t>Model diagnostics – Residuals vs. predicted values</a:t>
            </a:r>
          </a:p>
          <a:p>
            <a:pPr marL="0" lvl="0" indent="0">
              <a:buNone/>
            </a:pPr>
            <a:r>
              <a:t>You can easily (though subjectively) verify whether:</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residuals centered symmetrically around 0</a:t>
            </a:r>
          </a:p>
          <a:p>
            <a:pPr lvl="0"/>
            <a:r>
              <a:t>residuals have constant variance</a:t>
            </a:r>
          </a:p>
          <a:p>
            <a:pPr lvl="0"/>
            <a:r>
              <a:t>there are any outliers</a:t>
            </a:r>
          </a:p>
          <a:p>
            <a:pPr lvl="0" indent="0">
              <a:buNone/>
            </a:pPr>
            <a:r>
              <a:rPr>
                <a:solidFill>
                  <a:srgbClr val="06287E"/>
                </a:solidFill>
                <a:latin typeface="Courier"/>
              </a:rPr>
              <a:t>plot</a:t>
            </a:r>
            <a:r>
              <a:rPr>
                <a:latin typeface="Courier"/>
              </a:rPr>
              <a:t>(</a:t>
            </a:r>
            <a:r>
              <a:rPr>
                <a:solidFill>
                  <a:srgbClr val="06287E"/>
                </a:solidFill>
                <a:latin typeface="Courier"/>
              </a:rPr>
              <a:t>predict</a:t>
            </a:r>
            <a:r>
              <a:rPr>
                <a:latin typeface="Courier"/>
              </a:rPr>
              <a:t>(modBW_Mppwt,</a:t>
            </a:r>
            <a:r>
              <a:rPr>
                <a:solidFill>
                  <a:srgbClr val="7D9029"/>
                </a:solidFill>
                <a:latin typeface="Courier"/>
              </a:rPr>
              <a:t>data=</a:t>
            </a:r>
            <a:r>
              <a:rPr>
                <a:latin typeface="Courier"/>
              </a:rPr>
              <a:t>dfBw),</a:t>
            </a:r>
            <a:r>
              <a:rPr>
                <a:solidFill>
                  <a:srgbClr val="06287E"/>
                </a:solidFill>
                <a:latin typeface="Courier"/>
              </a:rPr>
              <a:t>residuals</a:t>
            </a:r>
            <a:r>
              <a:rPr>
                <a:latin typeface="Courier"/>
              </a:rPr>
              <a:t>(modBW_Mppwt),</a:t>
            </a:r>
            <a:br/>
            <a:r>
              <a:rPr>
                <a:latin typeface="Courier"/>
              </a:rPr>
              <a:t>     </a:t>
            </a:r>
            <a:r>
              <a:rPr>
                <a:solidFill>
                  <a:srgbClr val="7D9029"/>
                </a:solidFill>
                <a:latin typeface="Courier"/>
              </a:rPr>
              <a:t>xlab=</a:t>
            </a:r>
            <a:r>
              <a:rPr>
                <a:solidFill>
                  <a:srgbClr val="4070A0"/>
                </a:solidFill>
                <a:latin typeface="Courier"/>
              </a:rPr>
              <a:t>"fitted values"</a:t>
            </a:r>
            <a:r>
              <a:rPr>
                <a:latin typeface="Courier"/>
              </a:rPr>
              <a:t>,</a:t>
            </a:r>
            <a:br/>
            <a:r>
              <a:rPr>
                <a:latin typeface="Courier"/>
              </a:rPr>
              <a:t>     </a:t>
            </a:r>
            <a:r>
              <a:rPr>
                <a:solidFill>
                  <a:srgbClr val="7D9029"/>
                </a:solidFill>
                <a:latin typeface="Courier"/>
              </a:rPr>
              <a:t>ylab=</a:t>
            </a:r>
            <a:r>
              <a:rPr>
                <a:solidFill>
                  <a:srgbClr val="4070A0"/>
                </a:solidFill>
                <a:latin typeface="Courier"/>
              </a:rPr>
              <a:t>"residuals"</a:t>
            </a:r>
            <a:r>
              <a:rPr>
                <a:latin typeface="Courier"/>
              </a:rPr>
              <a:t>)</a:t>
            </a:r>
          </a:p>
        </p:txBody>
      </p:sp>
      <p:pic>
        <p:nvPicPr>
          <p:cNvPr id="3" name="Picture 1" descr="LIGHT_CSW_Session2_BasicStatisticalAnalysis_files/figure-pptx/unnamed-chunk-49-1.png"/>
          <p:cNvPicPr>
            <a:picLocks noGrp="1" noChangeAspect="1"/>
          </p:cNvPicPr>
          <p:nvPr/>
        </p:nvPicPr>
        <p:blipFill>
          <a:blip r:embed="rId2"/>
          <a:stretch>
            <a:fillRect/>
          </a:stretch>
        </p:blipFill>
        <p:spPr bwMode="auto">
          <a:xfrm>
            <a:off x="5181600" y="18161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123</a:t>
            </a:fld>
            <a:endParaRPr lang="en-GB"/>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0" y="-57227"/>
            <a:ext cx="8590643" cy="1223969"/>
          </a:xfrm>
        </p:spPr>
        <p:txBody>
          <a:bodyPr/>
          <a:lstStyle/>
          <a:p>
            <a:pPr marL="0" lvl="0" indent="0">
              <a:buNone/>
            </a:pPr>
            <a:r>
              <a:t>Regression modelling</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rPr b="1"/>
              <a:t>Model diagnostics</a:t>
            </a:r>
          </a:p>
          <a:p>
            <a:pPr marL="0" lvl="0" indent="0">
              <a:buNone/>
            </a:pPr>
            <a:r>
              <a:t>Typing </a:t>
            </a:r>
            <a:r>
              <a:rPr>
                <a:latin typeface="Courier"/>
              </a:rPr>
              <a:t>plot(modBW_Mppwt)</a:t>
            </a:r>
            <a:r>
              <a:t> will produce a set of diagnostic graphs (we have not the time to cover everything here) diagnostic graphs.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solidFill>
                  <a:srgbClr val="06287E"/>
                </a:solidFill>
                <a:latin typeface="Courier"/>
              </a:rPr>
              <a:t>plot</a:t>
            </a:r>
            <a:r>
              <a:rPr>
                <a:latin typeface="Courier"/>
              </a:rPr>
              <a:t>(modBW_Mppwt)</a:t>
            </a:r>
          </a:p>
        </p:txBody>
      </p:sp>
      <p:pic>
        <p:nvPicPr>
          <p:cNvPr id="3" name="Picture 1" descr="LIGHT_CSW_Session2_BasicStatisticalAnalysis_files/figure-pptx/unnamed-chunk-50-1.png"/>
          <p:cNvPicPr>
            <a:picLocks noGrp="1" noChangeAspect="1"/>
          </p:cNvPicPr>
          <p:nvPr/>
        </p:nvPicPr>
        <p:blipFill>
          <a:blip r:embed="rId2"/>
          <a:stretch>
            <a:fillRect/>
          </a:stretch>
        </p:blipFill>
        <p:spPr bwMode="auto">
          <a:xfrm>
            <a:off x="5181600" y="18161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124</a:t>
            </a:fld>
            <a:endParaRPr lang="en-GB"/>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Model diagnostics – Influential observations</a:t>
            </a:r>
          </a:p>
          <a:p>
            <a:pPr marL="0" lvl="0" indent="0">
              <a:buNone/>
            </a:pPr>
            <a:r>
              <a:t>An </a:t>
            </a:r>
            <a:r>
              <a:rPr b="1"/>
              <a:t>influential observation</a:t>
            </a:r>
            <a:r>
              <a:t> is an observation which, if dropped from the dataset when fitting the model, would noticeably affect the model parameter estimates.</a:t>
            </a:r>
          </a:p>
          <a:p>
            <a:pPr marL="0" lvl="0" indent="0">
              <a:buNone/>
            </a:pPr>
            <a:r>
              <a:t>We have already alluded to one type of such influential observations: observations with high leverage - large residuals near the extremes of the predictor variables’ ranges.</a:t>
            </a:r>
          </a:p>
          <a:p>
            <a:pPr marL="0" lvl="0" indent="0">
              <a:buNone/>
            </a:pPr>
            <a:r>
              <a:t>There are many methods, most based on re-fitting models while leaving out individual observations. We will focus on 2 metrics: </a:t>
            </a:r>
            <a:r>
              <a:rPr b="1"/>
              <a:t>hat values</a:t>
            </a:r>
            <a:r>
              <a:t> (measuring leverage of observations) and </a:t>
            </a:r>
            <a:r>
              <a:rPr b="1"/>
              <a:t>Cook’s distance</a:t>
            </a:r>
            <a:r>
              <a:t> (measuring influence).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125</a:t>
            </a:fld>
            <a:endParaRPr lang="en-GB"/>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0" y="-57227"/>
            <a:ext cx="8590643" cy="1223969"/>
          </a:xfrm>
        </p:spPr>
        <p:txBody>
          <a:bodyPr/>
          <a:lstStyle/>
          <a:p>
            <a:pPr marL="0" lvl="0" indent="0">
              <a:buNone/>
            </a:pPr>
            <a:r>
              <a:t>Regression modelling</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rPr b="1"/>
              <a:t>Model diagnostics – Influential observations</a:t>
            </a:r>
          </a:p>
          <a:p>
            <a:pPr marL="0" lvl="0" indent="0">
              <a:buNone/>
            </a:pPr>
            <a:r>
              <a:t>The </a:t>
            </a:r>
            <a:r>
              <a:rPr>
                <a:latin typeface="Courier"/>
              </a:rPr>
              <a:t>R</a:t>
            </a:r>
            <a:r>
              <a:t> package </a:t>
            </a:r>
            <a:r>
              <a:rPr>
                <a:latin typeface="Courier"/>
              </a:rPr>
              <a:t>car</a:t>
            </a:r>
            <a:r>
              <a:t> has a helpful plotting function for plotting both the hat values and Cook’s D (and also studentised residuals). Cook’s D is given by the size of the circles.</a:t>
            </a:r>
          </a:p>
          <a:p>
            <a:pPr lvl="0" indent="0">
              <a:buNone/>
            </a:pPr>
            <a:r>
              <a:rPr>
                <a:solidFill>
                  <a:srgbClr val="06287E"/>
                </a:solidFill>
                <a:latin typeface="Courier"/>
              </a:rPr>
              <a:t>library</a:t>
            </a:r>
            <a:r>
              <a:rPr>
                <a:latin typeface="Courier"/>
              </a:rPr>
              <a:t>(car)</a:t>
            </a:r>
            <a:br/>
            <a:r>
              <a:rPr>
                <a:solidFill>
                  <a:srgbClr val="06287E"/>
                </a:solidFill>
                <a:latin typeface="Courier"/>
              </a:rPr>
              <a:t>influencePlot</a:t>
            </a:r>
            <a:r>
              <a:rPr>
                <a:latin typeface="Courier"/>
              </a:rPr>
              <a:t>(modBW_Mppwt)</a:t>
            </a:r>
          </a:p>
        </p:txBody>
      </p:sp>
      <p:pic>
        <p:nvPicPr>
          <p:cNvPr id="3" name="Picture 1" descr="LIGHT_CSW_Session2_BasicStatisticalAnalysis_files/figure-pptx/unnamed-chunk-51-1.png"/>
          <p:cNvPicPr>
            <a:picLocks noGrp="1" noChangeAspect="1"/>
          </p:cNvPicPr>
          <p:nvPr/>
        </p:nvPicPr>
        <p:blipFill>
          <a:blip r:embed="rId2"/>
          <a:stretch>
            <a:fillRect/>
          </a:stretch>
        </p:blipFill>
        <p:spPr bwMode="auto">
          <a:xfrm>
            <a:off x="5181600" y="18161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126</a:t>
            </a:fld>
            <a:endParaRPr lang="en-GB"/>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endParaRPr/>
          </a:p>
          <a:p>
            <a:pPr lvl="0" indent="0">
              <a:buNone/>
            </a:pPr>
            <a:r>
              <a:rPr>
                <a:latin typeface="Courier"/>
              </a:rPr>
              <a:t>##       StudRes        Hat      CookD
## 2  -2.1771480 0.05129374 0.11718176
## 4  -2.3575737 0.02388058 0.06103449
## 18 -0.1834157 0.21227697 0.00464508
## 37  1.5738906 0.10041359 0.13332758
## 40  2.3845565 0.02388058 0.06226080</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127</a:t>
            </a:fld>
            <a:endParaRPr lang="en-GB"/>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GLM</a:t>
            </a:r>
          </a:p>
          <a:p>
            <a:pPr marL="0" lvl="0" indent="0">
              <a:buNone/>
            </a:pPr>
            <a:r>
              <a:t>What we have seen so far is the </a:t>
            </a:r>
            <a:r>
              <a:rPr b="1"/>
              <a:t>linear model</a:t>
            </a:r>
            <a:r>
              <a:t>, also known as </a:t>
            </a:r>
            <a:r>
              <a:rPr b="1"/>
              <a:t>simple linear regression</a:t>
            </a:r>
            <a:r>
              <a:t> in the case where we make no assumptions about the distribution of the errors: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𝑌</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r>
                    <a:rPr>
                      <a:latin typeface="Cambria Math" panose="02040503050406030204" pitchFamily="18" charset="0"/>
                    </a:rPr>
                    <m:t>𝑋</m:t>
                  </m:r>
                  <m:r>
                    <a:rPr>
                      <a:latin typeface="Cambria Math" panose="02040503050406030204" pitchFamily="18" charset="0"/>
                    </a:rPr>
                    <m:t>+</m:t>
                  </m:r>
                  <m:r>
                    <a:rPr>
                      <a:latin typeface="Cambria Math" panose="02040503050406030204" pitchFamily="18" charset="0"/>
                    </a:rPr>
                    <m:t>𝜖</m:t>
                  </m:r>
                </m:oMath>
              </m:oMathPara>
            </a14:m>
            <a:endParaRPr/>
          </a:p>
          <a:p>
            <a:pPr marL="0" lvl="0" indent="0">
              <a:buNone/>
            </a:pPr>
            <a:r>
              <a:t>where </a:t>
            </a:r>
            <a14:m xmlns:a14="http://schemas.microsoft.com/office/drawing/2010/main">
              <m:oMath xmlns:m="http://schemas.openxmlformats.org/officeDocument/2006/math">
                <m:r>
                  <a:rPr>
                    <a:latin typeface="Cambria Math" panose="02040503050406030204" pitchFamily="18" charset="0"/>
                  </a:rPr>
                  <m:t>𝜖</m:t>
                </m:r>
                <m:r>
                  <a:rPr>
                    <a:latin typeface="Cambria Math" panose="02040503050406030204" pitchFamily="18" charset="0"/>
                  </a:rPr>
                  <m:t>∼</m:t>
                </m:r>
                <m:r>
                  <a:rPr>
                    <a:latin typeface="Cambria Math" panose="02040503050406030204" pitchFamily="18" charset="0"/>
                  </a:rPr>
                  <m:t>𝒩</m:t>
                </m:r>
                <m:d>
                  <m:dPr>
                    <m:ctrlPr>
                      <a:rPr i="1">
                        <a:latin typeface="Cambria Math" panose="02040503050406030204" pitchFamily="18" charset="0"/>
                      </a:rPr>
                    </m:ctrlPr>
                  </m:dPr>
                  <m:e>
                    <m:r>
                      <a:rPr>
                        <a:latin typeface="Cambria Math" panose="02040503050406030204" pitchFamily="18" charset="0"/>
                      </a:rPr>
                      <m:t>0,</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oMath>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This can be generalised:</a:t>
            </a:r>
          </a:p>
          <a:p>
            <a:pPr lvl="0"/>
            <a:r>
              <a:t>multiple predictors, both numerical and/or categorical: </a:t>
            </a:r>
            <a:r>
              <a:rPr b="1"/>
              <a:t>general linear model</a:t>
            </a:r>
          </a:p>
          <a:p>
            <a:pPr lvl="0"/>
            <a:r>
              <a:t>non-normal error + link function: </a:t>
            </a:r>
            <a:r>
              <a:rPr b="1"/>
              <a:t>generalised linear model (GLM)</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b="1"/>
          </a:p>
          <a:p>
            <a:pPr marL="0" lvl="0" indent="0">
              <a:buNone/>
            </a:pPr>
            <a:r>
              <a:t>The </a:t>
            </a:r>
            <a:r>
              <a:rPr i="1"/>
              <a:t>general linear model</a:t>
            </a:r>
            <a:r>
              <a:t> includes both simple and multiple linear regression as well as AN(C)OVA (with fixed effects only) models.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128</a:t>
            </a:fld>
            <a:endParaRPr lang="en-GB"/>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GLM</a:t>
            </a:r>
          </a:p>
          <a:p>
            <a:pPr marL="0" lvl="0" indent="0">
              <a:buNone/>
            </a:pPr>
            <a:r>
              <a:t>Note that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𝑌</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𝑝</m:t>
                      </m:r>
                    </m:sub>
                  </m:sSub>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𝑝</m:t>
                      </m:r>
                    </m:sub>
                  </m:sSub>
                  <m:r>
                    <a:rPr>
                      <a:latin typeface="Cambria Math" panose="02040503050406030204" pitchFamily="18" charset="0"/>
                    </a:rPr>
                    <m:t>+</m:t>
                  </m:r>
                  <m:r>
                    <a:rPr>
                      <a:latin typeface="Cambria Math" panose="02040503050406030204" pitchFamily="18" charset="0"/>
                    </a:rPr>
                    <m:t>𝜖</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Can also be written as a conditional expectation:</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𝑋</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𝑝</m:t>
                      </m:r>
                    </m:sub>
                  </m:sSub>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𝑝</m:t>
                      </m:r>
                    </m:sub>
                  </m:sSub>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129</a:t>
            </a:fld>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Probability theory: distributions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A </a:t>
            </a:r>
            <a:r>
              <a:rPr b="1"/>
              <a:t>probability mass function</a:t>
            </a:r>
            <a:r>
              <a:t> (pmf) </a:t>
            </a:r>
            <a14:m xmlns:a14="http://schemas.microsoft.com/office/drawing/2010/main">
              <m:oMath xmlns:m="http://schemas.openxmlformats.org/officeDocument/2006/math">
                <m:r>
                  <a:rPr>
                    <a:latin typeface="Cambria Math" panose="02040503050406030204" pitchFamily="18" charset="0"/>
                  </a:rPr>
                  <m:t>𝑝</m:t>
                </m:r>
              </m:oMath>
            </a14:m>
            <a:r>
              <a:t> assigns to each realisation </a:t>
            </a:r>
            <a14:m xmlns:a14="http://schemas.microsoft.com/office/drawing/2010/main">
              <m:oMath xmlns:m="http://schemas.openxmlformats.org/officeDocument/2006/math">
                <m:r>
                  <a:rPr>
                    <a:latin typeface="Cambria Math" panose="02040503050406030204" pitchFamily="18" charset="0"/>
                  </a:rPr>
                  <m:t>𝑥</m:t>
                </m:r>
              </m:oMath>
            </a14:m>
            <a:r>
              <a:t> of a </a:t>
            </a:r>
            <a:r>
              <a:rPr i="1"/>
              <a:t>discrete</a:t>
            </a:r>
            <a:r>
              <a:t> random variable </a:t>
            </a:r>
            <a14:m xmlns:a14="http://schemas.microsoft.com/office/drawing/2010/main">
              <m:oMath xmlns:m="http://schemas.openxmlformats.org/officeDocument/2006/math">
                <m:r>
                  <a:rPr>
                    <a:latin typeface="Cambria Math" panose="02040503050406030204" pitchFamily="18" charset="0"/>
                  </a:rPr>
                  <m:t>𝑋</m:t>
                </m:r>
              </m:oMath>
            </a14:m>
            <a:r>
              <a:t> the probability </a:t>
            </a:r>
            <a14:m xmlns:a14="http://schemas.microsoft.com/office/drawing/2010/main">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𝑋</m:t>
                    </m:r>
                    <m:r>
                      <a:rPr>
                        <a:latin typeface="Cambria Math" panose="02040503050406030204" pitchFamily="18" charset="0"/>
                      </a:rPr>
                      <m:t>=</m:t>
                    </m:r>
                    <m:r>
                      <a:rPr>
                        <a:latin typeface="Cambria Math" panose="02040503050406030204" pitchFamily="18" charset="0"/>
                      </a:rPr>
                      <m:t>𝑥</m:t>
                    </m:r>
                  </m:e>
                </m:d>
                <m:r>
                  <a:rPr>
                    <a:latin typeface="Cambria Math" panose="02040503050406030204" pitchFamily="18" charset="0"/>
                  </a:rPr>
                  <m:t>=</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𝑥</m:t>
                    </m:r>
                  </m:e>
                </m:d>
              </m:oMath>
            </a14:m>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latin typeface="Courier"/>
              </a:rPr>
              <a:t>df</a:t>
            </a:r>
            <a:r>
              <a:rPr>
                <a:solidFill>
                  <a:srgbClr val="007020"/>
                </a:solidFill>
                <a:latin typeface="Courier"/>
              </a:rPr>
              <a:t>&lt;-</a:t>
            </a:r>
            <a:r>
              <a:rPr>
                <a:solidFill>
                  <a:srgbClr val="06287E"/>
                </a:solidFill>
                <a:latin typeface="Courier"/>
              </a:rPr>
              <a:t>tibble</a:t>
            </a:r>
            <a:r>
              <a:rPr>
                <a:latin typeface="Courier"/>
              </a:rPr>
              <a:t>(</a:t>
            </a:r>
            <a:r>
              <a:rPr>
                <a:solidFill>
                  <a:srgbClr val="7D9029"/>
                </a:solidFill>
                <a:latin typeface="Courier"/>
              </a:rPr>
              <a:t>x=</a:t>
            </a:r>
            <a:r>
              <a:rPr>
                <a:solidFill>
                  <a:srgbClr val="40A070"/>
                </a:solidFill>
                <a:latin typeface="Courier"/>
              </a:rPr>
              <a:t>0</a:t>
            </a:r>
            <a:r>
              <a:rPr>
                <a:solidFill>
                  <a:srgbClr val="4070A0"/>
                </a:solidFill>
                <a:latin typeface="Courier"/>
              </a:rPr>
              <a:t>:</a:t>
            </a:r>
            <a:r>
              <a:rPr>
                <a:solidFill>
                  <a:srgbClr val="40A070"/>
                </a:solidFill>
                <a:latin typeface="Courier"/>
              </a:rPr>
              <a:t>10</a:t>
            </a:r>
            <a:r>
              <a:rPr>
                <a:latin typeface="Courier"/>
              </a:rPr>
              <a:t>,</a:t>
            </a:r>
            <a:r>
              <a:rPr>
                <a:solidFill>
                  <a:srgbClr val="7D9029"/>
                </a:solidFill>
                <a:latin typeface="Courier"/>
              </a:rPr>
              <a:t>pmf=</a:t>
            </a:r>
            <a:r>
              <a:rPr>
                <a:solidFill>
                  <a:srgbClr val="06287E"/>
                </a:solidFill>
                <a:latin typeface="Courier"/>
              </a:rPr>
              <a:t>dbinom</a:t>
            </a:r>
            <a:r>
              <a:rPr>
                <a:latin typeface="Courier"/>
              </a:rPr>
              <a:t>(</a:t>
            </a:r>
            <a:r>
              <a:rPr>
                <a:solidFill>
                  <a:srgbClr val="40A070"/>
                </a:solidFill>
                <a:latin typeface="Courier"/>
              </a:rPr>
              <a:t>0</a:t>
            </a:r>
            <a:r>
              <a:rPr>
                <a:solidFill>
                  <a:srgbClr val="4070A0"/>
                </a:solidFill>
                <a:latin typeface="Courier"/>
              </a:rPr>
              <a:t>:</a:t>
            </a:r>
            <a:r>
              <a:rPr>
                <a:solidFill>
                  <a:srgbClr val="40A070"/>
                </a:solidFill>
                <a:latin typeface="Courier"/>
              </a:rPr>
              <a:t>10</a:t>
            </a:r>
            <a:r>
              <a:rPr>
                <a:latin typeface="Courier"/>
              </a:rPr>
              <a:t>,</a:t>
            </a:r>
            <a:r>
              <a:rPr>
                <a:solidFill>
                  <a:srgbClr val="7D9029"/>
                </a:solidFill>
                <a:latin typeface="Courier"/>
              </a:rPr>
              <a:t>size=</a:t>
            </a:r>
            <a:r>
              <a:rPr>
                <a:solidFill>
                  <a:srgbClr val="40A070"/>
                </a:solidFill>
                <a:latin typeface="Courier"/>
              </a:rPr>
              <a:t>10</a:t>
            </a:r>
            <a:r>
              <a:rPr>
                <a:latin typeface="Courier"/>
              </a:rPr>
              <a:t>,</a:t>
            </a:r>
            <a:r>
              <a:rPr>
                <a:solidFill>
                  <a:srgbClr val="7D9029"/>
                </a:solidFill>
                <a:latin typeface="Courier"/>
              </a:rPr>
              <a:t>prob=</a:t>
            </a:r>
            <a:r>
              <a:rPr>
                <a:solidFill>
                  <a:srgbClr val="40A070"/>
                </a:solidFill>
                <a:latin typeface="Courier"/>
              </a:rPr>
              <a:t>0.5</a:t>
            </a:r>
            <a:r>
              <a:rPr>
                <a:latin typeface="Courier"/>
              </a:rPr>
              <a:t>))</a:t>
            </a:r>
            <a:br/>
            <a:br/>
            <a:r>
              <a:rPr>
                <a:solidFill>
                  <a:srgbClr val="06287E"/>
                </a:solidFill>
                <a:latin typeface="Courier"/>
              </a:rPr>
              <a:t>ggplot</a:t>
            </a:r>
            <a:r>
              <a:rPr>
                <a:latin typeface="Courier"/>
              </a:rPr>
              <a:t>(</a:t>
            </a:r>
            <a:r>
              <a:rPr>
                <a:solidFill>
                  <a:srgbClr val="7D9029"/>
                </a:solidFill>
                <a:latin typeface="Courier"/>
              </a:rPr>
              <a:t>data=</a:t>
            </a:r>
            <a:r>
              <a:rPr>
                <a:latin typeface="Courier"/>
              </a:rPr>
              <a:t>df,</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a:t>
            </a:r>
            <a:r>
              <a:rPr>
                <a:solidFill>
                  <a:srgbClr val="7D9029"/>
                </a:solidFill>
                <a:latin typeface="Courier"/>
              </a:rPr>
              <a:t>y=</a:t>
            </a:r>
            <a:r>
              <a:rPr>
                <a:latin typeface="Courier"/>
              </a:rPr>
              <a:t>pmf)) </a:t>
            </a:r>
            <a:r>
              <a:rPr>
                <a:solidFill>
                  <a:srgbClr val="4070A0"/>
                </a:solidFill>
                <a:latin typeface="Courier"/>
              </a:rPr>
              <a:t>+</a:t>
            </a:r>
            <a:br/>
            <a:r>
              <a:rPr>
                <a:latin typeface="Courier"/>
              </a:rPr>
              <a:t>  </a:t>
            </a:r>
            <a:r>
              <a:rPr>
                <a:solidFill>
                  <a:srgbClr val="06287E"/>
                </a:solidFill>
                <a:latin typeface="Courier"/>
              </a:rPr>
              <a:t>geom_bar</a:t>
            </a:r>
            <a:r>
              <a:rPr>
                <a:latin typeface="Courier"/>
              </a:rPr>
              <a:t>(</a:t>
            </a:r>
            <a:r>
              <a:rPr>
                <a:solidFill>
                  <a:srgbClr val="7D9029"/>
                </a:solidFill>
                <a:latin typeface="Courier"/>
              </a:rPr>
              <a:t>stat=</a:t>
            </a:r>
            <a:r>
              <a:rPr>
                <a:solidFill>
                  <a:srgbClr val="4070A0"/>
                </a:solidFill>
                <a:latin typeface="Courier"/>
              </a:rPr>
              <a:t>"identity"</a:t>
            </a:r>
            <a:r>
              <a:rPr>
                <a:latin typeface="Courier"/>
              </a:rPr>
              <a:t>) </a:t>
            </a:r>
            <a:r>
              <a:rPr>
                <a:solidFill>
                  <a:srgbClr val="4070A0"/>
                </a:solidFill>
                <a:latin typeface="Courier"/>
              </a:rPr>
              <a:t>+</a:t>
            </a:r>
            <a:br/>
            <a:r>
              <a:rPr>
                <a:latin typeface="Courier"/>
              </a:rPr>
              <a:t>  </a:t>
            </a:r>
            <a:r>
              <a:rPr>
                <a:solidFill>
                  <a:srgbClr val="06287E"/>
                </a:solidFill>
                <a:latin typeface="Courier"/>
              </a:rPr>
              <a:t>xlab</a:t>
            </a:r>
            <a:r>
              <a:rPr>
                <a:latin typeface="Courier"/>
              </a:rPr>
              <a:t>(</a:t>
            </a:r>
            <a:r>
              <a:rPr>
                <a:solidFill>
                  <a:srgbClr val="4070A0"/>
                </a:solidFill>
                <a:latin typeface="Courier"/>
              </a:rPr>
              <a:t>"number of heads"</a:t>
            </a:r>
            <a:r>
              <a:rPr>
                <a:latin typeface="Courier"/>
              </a:rPr>
              <a:t>) </a:t>
            </a:r>
            <a:r>
              <a:rPr>
                <a:solidFill>
                  <a:srgbClr val="4070A0"/>
                </a:solidFill>
                <a:latin typeface="Courier"/>
              </a:rPr>
              <a:t>+</a:t>
            </a:r>
            <a:r>
              <a:rPr>
                <a:latin typeface="Courier"/>
              </a:rPr>
              <a:t> </a:t>
            </a:r>
            <a:r>
              <a:rPr>
                <a:solidFill>
                  <a:srgbClr val="06287E"/>
                </a:solidFill>
                <a:latin typeface="Courier"/>
              </a:rPr>
              <a:t>ylab</a:t>
            </a:r>
            <a:r>
              <a:rPr>
                <a:latin typeface="Courier"/>
              </a:rPr>
              <a:t>(</a:t>
            </a:r>
            <a:r>
              <a:rPr>
                <a:solidFill>
                  <a:srgbClr val="4070A0"/>
                </a:solidFill>
                <a:latin typeface="Courier"/>
              </a:rPr>
              <a:t>"probability mass"</a:t>
            </a:r>
            <a:r>
              <a:rPr>
                <a:latin typeface="Courier"/>
              </a:rPr>
              <a:t>) </a:t>
            </a:r>
            <a:r>
              <a:rPr>
                <a:solidFill>
                  <a:srgbClr val="4070A0"/>
                </a:solidFill>
                <a:latin typeface="Courier"/>
              </a:rPr>
              <a:t>+</a:t>
            </a:r>
            <a:br/>
            <a:r>
              <a:rPr>
                <a:latin typeface="Courier"/>
              </a:rPr>
              <a:t>  </a:t>
            </a:r>
            <a:r>
              <a:rPr>
                <a:solidFill>
                  <a:srgbClr val="06287E"/>
                </a:solidFill>
                <a:latin typeface="Courier"/>
              </a:rPr>
              <a:t>ggtitle</a:t>
            </a:r>
            <a:r>
              <a:rPr>
                <a:latin typeface="Courier"/>
              </a:rPr>
              <a:t>(</a:t>
            </a:r>
            <a:r>
              <a:rPr>
                <a:solidFill>
                  <a:srgbClr val="4070A0"/>
                </a:solidFill>
                <a:latin typeface="Courier"/>
              </a:rPr>
              <a:t>"pmf of the random variable counting numbers of H in 10 coin tosses"</a:t>
            </a:r>
            <a:r>
              <a:rPr>
                <a:latin typeface="Courier"/>
              </a:rPr>
              <a:t>) </a:t>
            </a:r>
            <a:r>
              <a:rPr>
                <a:solidFill>
                  <a:srgbClr val="4070A0"/>
                </a:solidFill>
                <a:latin typeface="Courier"/>
              </a:rPr>
              <a:t>+</a:t>
            </a:r>
            <a:br/>
            <a:r>
              <a:rPr>
                <a:latin typeface="Courier"/>
              </a:rPr>
              <a:t>  </a:t>
            </a:r>
            <a:r>
              <a:rPr>
                <a:solidFill>
                  <a:srgbClr val="06287E"/>
                </a:solidFill>
                <a:latin typeface="Courier"/>
              </a:rPr>
              <a:t>scale_x_continuous</a:t>
            </a:r>
            <a:r>
              <a:rPr>
                <a:latin typeface="Courier"/>
              </a:rPr>
              <a:t>(</a:t>
            </a:r>
            <a:r>
              <a:rPr>
                <a:solidFill>
                  <a:srgbClr val="7D9029"/>
                </a:solidFill>
                <a:latin typeface="Courier"/>
              </a:rPr>
              <a:t>breaks=</a:t>
            </a:r>
            <a:r>
              <a:rPr>
                <a:solidFill>
                  <a:srgbClr val="40A070"/>
                </a:solidFill>
                <a:latin typeface="Courier"/>
              </a:rPr>
              <a:t>0</a:t>
            </a:r>
            <a:r>
              <a:rPr>
                <a:solidFill>
                  <a:srgbClr val="4070A0"/>
                </a:solidFill>
                <a:latin typeface="Courier"/>
              </a:rPr>
              <a:t>:</a:t>
            </a:r>
            <a:r>
              <a:rPr>
                <a:solidFill>
                  <a:srgbClr val="40A070"/>
                </a:solidFill>
                <a:latin typeface="Courier"/>
              </a:rPr>
              <a:t>10</a:t>
            </a:r>
            <a:r>
              <a:rPr>
                <a:latin typeface="Courier"/>
              </a:rPr>
              <a:t>) </a:t>
            </a:r>
            <a:r>
              <a:rPr>
                <a:solidFill>
                  <a:srgbClr val="4070A0"/>
                </a:solidFill>
                <a:latin typeface="Courier"/>
              </a:rPr>
              <a:t>+</a:t>
            </a:r>
            <a:br/>
            <a:r>
              <a:rPr>
                <a:latin typeface="Courier"/>
              </a:rPr>
              <a:t>  </a:t>
            </a:r>
            <a:r>
              <a:rPr>
                <a:solidFill>
                  <a:srgbClr val="06287E"/>
                </a:solidFill>
                <a:latin typeface="Courier"/>
              </a:rPr>
              <a:t>coord_cartesian</a:t>
            </a:r>
            <a:r>
              <a:rPr>
                <a:latin typeface="Courier"/>
              </a:rPr>
              <a:t>(</a:t>
            </a:r>
            <a:r>
              <a:rPr>
                <a:solidFill>
                  <a:srgbClr val="7D9029"/>
                </a:solidFill>
                <a:latin typeface="Courier"/>
              </a:rPr>
              <a:t>xlim=</a:t>
            </a:r>
            <a:r>
              <a:rPr>
                <a:solidFill>
                  <a:srgbClr val="06287E"/>
                </a:solidFill>
                <a:latin typeface="Courier"/>
              </a:rPr>
              <a:t>c</a:t>
            </a:r>
            <a:r>
              <a:rPr>
                <a:latin typeface="Courier"/>
              </a:rPr>
              <a:t>(</a:t>
            </a:r>
            <a:r>
              <a:rPr>
                <a:solidFill>
                  <a:srgbClr val="40A070"/>
                </a:solidFill>
                <a:latin typeface="Courier"/>
              </a:rPr>
              <a:t>0</a:t>
            </a:r>
            <a:r>
              <a:rPr>
                <a:latin typeface="Courier"/>
              </a:rPr>
              <a:t>,</a:t>
            </a:r>
            <a:r>
              <a:rPr>
                <a:solidFill>
                  <a:srgbClr val="40A070"/>
                </a:solidFill>
                <a:latin typeface="Courier"/>
              </a:rPr>
              <a:t>10</a:t>
            </a:r>
            <a:r>
              <a:rPr>
                <a:latin typeface="Courier"/>
              </a:rPr>
              <a:t>)) </a:t>
            </a:r>
            <a:r>
              <a:rPr>
                <a:solidFill>
                  <a:srgbClr val="4070A0"/>
                </a:solidFill>
                <a:latin typeface="Courier"/>
              </a:rPr>
              <a:t>+</a:t>
            </a:r>
            <a:br/>
            <a:r>
              <a:rPr>
                <a:latin typeface="Courier"/>
              </a:rPr>
              <a:t>  </a:t>
            </a:r>
            <a:r>
              <a:rPr>
                <a:solidFill>
                  <a:srgbClr val="06287E"/>
                </a:solidFill>
                <a:latin typeface="Courier"/>
              </a:rPr>
              <a:t>theme</a:t>
            </a:r>
            <a:r>
              <a:rPr>
                <a:latin typeface="Courier"/>
              </a:rPr>
              <a:t>(</a:t>
            </a:r>
            <a:r>
              <a:rPr>
                <a:solidFill>
                  <a:srgbClr val="7D9029"/>
                </a:solidFill>
                <a:latin typeface="Courier"/>
              </a:rPr>
              <a:t>text =</a:t>
            </a:r>
            <a:r>
              <a:rPr>
                <a:latin typeface="Courier"/>
              </a:rPr>
              <a:t> </a:t>
            </a:r>
            <a:r>
              <a:rPr>
                <a:solidFill>
                  <a:srgbClr val="06287E"/>
                </a:solidFill>
                <a:latin typeface="Courier"/>
              </a:rPr>
              <a:t>element_text</a:t>
            </a:r>
            <a:r>
              <a:rPr>
                <a:latin typeface="Courier"/>
              </a:rPr>
              <a:t>(</a:t>
            </a:r>
            <a:r>
              <a:rPr>
                <a:solidFill>
                  <a:srgbClr val="7D9029"/>
                </a:solidFill>
                <a:latin typeface="Courier"/>
              </a:rPr>
              <a:t>size=</a:t>
            </a:r>
            <a:r>
              <a:rPr>
                <a:solidFill>
                  <a:srgbClr val="40A070"/>
                </a:solidFill>
                <a:latin typeface="Courier"/>
              </a:rPr>
              <a:t>20</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13</a:t>
            </a:fld>
            <a:endParaRPr lang="en-GB"/>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GLM</a:t>
            </a:r>
          </a:p>
          <a:p>
            <a:pPr marL="0" lvl="0" indent="0">
              <a:buNone/>
            </a:pPr>
            <a:r>
              <a:t>The GLM relates outcomes variables </a:t>
            </a:r>
            <a14:m xmlns:a14="http://schemas.microsoft.com/office/drawing/2010/main">
              <m:oMath xmlns:m="http://schemas.openxmlformats.org/officeDocument/2006/math">
                <m:r>
                  <a:rPr>
                    <a:latin typeface="Cambria Math" panose="02040503050406030204" pitchFamily="18" charset="0"/>
                  </a:rPr>
                  <m:t>𝐘</m:t>
                </m:r>
              </m:oMath>
            </a14:m>
            <a:r>
              <a:t> to predictor variables </a:t>
            </a:r>
            <a14:m xmlns:a14="http://schemas.microsoft.com/office/drawing/2010/main">
              <m:oMath xmlns:m="http://schemas.openxmlformats.org/officeDocument/2006/math">
                <m:r>
                  <a:rPr>
                    <a:latin typeface="Cambria Math" panose="02040503050406030204" pitchFamily="18" charset="0"/>
                  </a:rPr>
                  <m:t>𝐗</m:t>
                </m:r>
              </m:oMath>
            </a14:m>
            <a:r>
              <a:t> via</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𝐸</m:t>
                  </m:r>
                  <m:d>
                    <m:dPr>
                      <m:ctrlPr>
                        <a:rPr i="1">
                          <a:latin typeface="Cambria Math" panose="02040503050406030204" pitchFamily="18" charset="0"/>
                        </a:rPr>
                      </m:ctrlPr>
                    </m:dPr>
                    <m:e>
                      <m:r>
                        <a:rPr>
                          <a:latin typeface="Cambria Math" panose="02040503050406030204" pitchFamily="18" charset="0"/>
                        </a:rPr>
                        <m:t>𝐘</m:t>
                      </m:r>
                      <m:r>
                        <a:rPr>
                          <a:latin typeface="Cambria Math" panose="02040503050406030204" pitchFamily="18" charset="0"/>
                        </a:rPr>
                        <m:t>|</m:t>
                      </m:r>
                      <m:r>
                        <a:rPr>
                          <a:latin typeface="Cambria Math" panose="02040503050406030204" pitchFamily="18" charset="0"/>
                        </a:rPr>
                        <m:t>𝐗</m:t>
                      </m:r>
                    </m:e>
                  </m:d>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𝑔</m:t>
                      </m:r>
                    </m:e>
                    <m:sup>
                      <m:r>
                        <a:rPr>
                          <a:latin typeface="Cambria Math" panose="02040503050406030204" pitchFamily="18" charset="0"/>
                        </a:rPr>
                        <m:t>−1</m:t>
                      </m:r>
                    </m:sup>
                  </m:sSup>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𝑝</m:t>
                          </m:r>
                        </m:sub>
                      </m:sSub>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𝑝</m:t>
                          </m:r>
                        </m:sub>
                      </m:sSub>
                    </m:e>
                  </m:d>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𝑔</m:t>
                      </m:r>
                    </m:e>
                    <m:sup>
                      <m:r>
                        <a:rPr>
                          <a:latin typeface="Cambria Math" panose="02040503050406030204" pitchFamily="18" charset="0"/>
                        </a:rPr>
                        <m:t>−1</m:t>
                      </m:r>
                    </m:sup>
                  </m:sSup>
                  <m:d>
                    <m:dPr>
                      <m:ctrlPr>
                        <a:rPr i="1">
                          <a:latin typeface="Cambria Math" panose="02040503050406030204" pitchFamily="18" charset="0"/>
                        </a:rPr>
                      </m:ctrlPr>
                    </m:dPr>
                    <m:e>
                      <m:r>
                        <a:rPr>
                          <a:latin typeface="Cambria Math" panose="02040503050406030204" pitchFamily="18" charset="0"/>
                        </a:rPr>
                        <m:t>𝐗</m:t>
                      </m:r>
                      <m:r>
                        <a:rPr>
                          <a:latin typeface="Cambria Math" panose="02040503050406030204" pitchFamily="18" charset="0"/>
                        </a:rPr>
                        <m:t>𝛃</m:t>
                      </m:r>
                    </m:e>
                  </m:d>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Specifically the GLM consists of 3 things:</a:t>
            </a:r>
          </a:p>
          <a:p>
            <a:pPr lvl="0"/>
            <a14:m xmlns:a14="http://schemas.microsoft.com/office/drawing/2010/main">
              <m:oMath xmlns:m="http://schemas.openxmlformats.org/officeDocument/2006/math">
                <m:r>
                  <a:rPr>
                    <a:latin typeface="Cambria Math" panose="02040503050406030204" pitchFamily="18" charset="0"/>
                  </a:rPr>
                  <m:t>𝐘</m:t>
                </m:r>
                <m:r>
                  <a:rPr>
                    <a:latin typeface="Cambria Math" panose="02040503050406030204" pitchFamily="18" charset="0"/>
                  </a:rPr>
                  <m:t>∼</m:t>
                </m:r>
                <m:r>
                  <a:rPr>
                    <a:latin typeface="Cambria Math" panose="02040503050406030204" pitchFamily="18" charset="0"/>
                  </a:rPr>
                  <m:t>𝐹</m:t>
                </m:r>
              </m:oMath>
            </a14:m>
            <a:r>
              <a:t> where </a:t>
            </a:r>
            <a14:m xmlns:a14="http://schemas.microsoft.com/office/drawing/2010/main">
              <m:oMath xmlns:m="http://schemas.openxmlformats.org/officeDocument/2006/math">
                <m:r>
                  <a:rPr>
                    <a:latin typeface="Cambria Math" panose="02040503050406030204" pitchFamily="18" charset="0"/>
                  </a:rPr>
                  <m:t>𝐹</m:t>
                </m:r>
              </m:oMath>
            </a14:m>
            <a:r>
              <a:t> is an exponential family distribution mith mean </a:t>
            </a:r>
            <a14:m xmlns:a14="http://schemas.microsoft.com/office/drawing/2010/main">
              <m:oMath xmlns:m="http://schemas.openxmlformats.org/officeDocument/2006/math">
                <m:r>
                  <a:rPr>
                    <a:latin typeface="Cambria Math" panose="02040503050406030204" pitchFamily="18" charset="0"/>
                  </a:rPr>
                  <m:t>𝛍</m:t>
                </m:r>
              </m:oMath>
            </a14:m>
            <a:endParaRPr/>
          </a:p>
          <a:p>
            <a:pPr lvl="0"/>
            <a:r>
              <a:t>a </a:t>
            </a:r>
            <a:r>
              <a:rPr b="1"/>
              <a:t>linear predictor</a:t>
            </a:r>
            <a:r>
              <a:t> </a:t>
            </a:r>
            <a14:m xmlns:a14="http://schemas.microsoft.com/office/drawing/2010/main">
              <m:oMath xmlns:m="http://schemas.openxmlformats.org/officeDocument/2006/math">
                <m:r>
                  <a:rPr>
                    <a:latin typeface="Cambria Math" panose="02040503050406030204" pitchFamily="18" charset="0"/>
                  </a:rPr>
                  <m:t>𝛈</m:t>
                </m:r>
                <m:r>
                  <a:rPr>
                    <a:latin typeface="Cambria Math" panose="02040503050406030204" pitchFamily="18" charset="0"/>
                  </a:rPr>
                  <m:t>=</m:t>
                </m:r>
                <m:r>
                  <a:rPr>
                    <a:latin typeface="Cambria Math" panose="02040503050406030204" pitchFamily="18" charset="0"/>
                  </a:rPr>
                  <m:t>𝐗</m:t>
                </m:r>
                <m:r>
                  <a:rPr>
                    <a:latin typeface="Cambria Math" panose="02040503050406030204" pitchFamily="18" charset="0"/>
                  </a:rPr>
                  <m:t>𝛃</m:t>
                </m:r>
              </m:oMath>
            </a14:m>
            <a:endParaRPr/>
          </a:p>
          <a:p>
            <a:pPr lvl="0"/>
            <a:r>
              <a:t>a </a:t>
            </a:r>
            <a:r>
              <a:rPr b="1"/>
              <a:t>link</a:t>
            </a:r>
            <a:r>
              <a:t> function g(), linking </a:t>
            </a:r>
            <a14:m xmlns:a14="http://schemas.microsoft.com/office/drawing/2010/main">
              <m:oMath xmlns:m="http://schemas.openxmlformats.org/officeDocument/2006/math">
                <m:r>
                  <a:rPr>
                    <a:latin typeface="Cambria Math" panose="02040503050406030204" pitchFamily="18" charset="0"/>
                  </a:rPr>
                  <m:t>𝛍</m:t>
                </m:r>
              </m:oMath>
            </a14:m>
            <a:r>
              <a:t>, </a:t>
            </a:r>
            <a14:m xmlns:a14="http://schemas.microsoft.com/office/drawing/2010/main">
              <m:oMath xmlns:m="http://schemas.openxmlformats.org/officeDocument/2006/math">
                <m:r>
                  <a:rPr>
                    <a:latin typeface="Cambria Math" panose="02040503050406030204" pitchFamily="18" charset="0"/>
                  </a:rPr>
                  <m:t>𝜂</m:t>
                </m:r>
              </m:oMath>
            </a14:m>
            <a:r>
              <a:t>: </a:t>
            </a:r>
            <a14:m xmlns:a14="http://schemas.microsoft.com/office/drawing/2010/main">
              <m:oMath xmlns:m="http://schemas.openxmlformats.org/officeDocument/2006/math">
                <m:r>
                  <a:rPr>
                    <a:latin typeface="Cambria Math" panose="02040503050406030204" pitchFamily="18" charset="0"/>
                  </a:rPr>
                  <m:t>𝑔</m:t>
                </m:r>
                <m:d>
                  <m:dPr>
                    <m:ctrlPr>
                      <a:rPr i="1">
                        <a:latin typeface="Cambria Math" panose="02040503050406030204" pitchFamily="18" charset="0"/>
                      </a:rPr>
                    </m:ctrlPr>
                  </m:dPr>
                  <m:e>
                    <m:r>
                      <a:rPr>
                        <a:latin typeface="Cambria Math" panose="02040503050406030204" pitchFamily="18" charset="0"/>
                      </a:rPr>
                      <m:t>𝛍</m:t>
                    </m:r>
                  </m:e>
                </m:d>
                <m:r>
                  <a:rPr>
                    <a:latin typeface="Cambria Math" panose="02040503050406030204" pitchFamily="18" charset="0"/>
                  </a:rPr>
                  <m:t>=</m:t>
                </m:r>
                <m:r>
                  <a:rPr>
                    <a:latin typeface="Cambria Math" panose="02040503050406030204" pitchFamily="18" charset="0"/>
                  </a:rPr>
                  <m:t>𝛈</m:t>
                </m:r>
              </m:oMath>
            </a14:m>
            <a:endParaRPr/>
          </a:p>
          <a:p>
            <a:pPr marL="0" lvl="0" indent="0">
              <a:buNone/>
            </a:pPr>
            <a:r>
              <a:t>(Note the use of simplified, matrix notation here.)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130</a:t>
            </a:fld>
            <a:endParaRPr lang="en-GB"/>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Logistic regression</a:t>
            </a:r>
          </a:p>
          <a:p>
            <a:pPr marL="0" lvl="0" indent="0">
              <a:buNone/>
            </a:pPr>
            <a:r>
              <a:t>Now suppose our response </a:t>
            </a:r>
            <a14:m xmlns:a14="http://schemas.microsoft.com/office/drawing/2010/main">
              <m:oMath xmlns:m="http://schemas.openxmlformats.org/officeDocument/2006/math">
                <m:r>
                  <a:rPr>
                    <a:latin typeface="Cambria Math" panose="02040503050406030204" pitchFamily="18" charset="0"/>
                  </a:rPr>
                  <m:t>𝑌</m:t>
                </m:r>
              </m:oMath>
            </a14:m>
            <a:r>
              <a:t> is a binary variable, and suppose we have a single predictor variable </a:t>
            </a:r>
            <a14:m xmlns:a14="http://schemas.microsoft.com/office/drawing/2010/main">
              <m:oMath xmlns:m="http://schemas.openxmlformats.org/officeDocument/2006/math">
                <m:r>
                  <a:rPr>
                    <a:latin typeface="Cambria Math" panose="02040503050406030204" pitchFamily="18" charset="0"/>
                  </a:rPr>
                  <m:t>𝑋</m:t>
                </m:r>
              </m:oMath>
            </a14:m>
            <a:r>
              <a:t>.</a:t>
            </a:r>
          </a:p>
          <a:p>
            <a:pPr marL="0" lvl="0" indent="0">
              <a:buNone/>
            </a:pPr>
            <a:r>
              <a:t>Obviously this will have a Bernoulli / binomial distribution: no problem for the GLM.</a:t>
            </a:r>
          </a:p>
          <a:p>
            <a:pPr marL="0" lvl="0" indent="0">
              <a:buNone/>
            </a:pPr>
            <a:r>
              <a:t>Our model:</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𝑋</m:t>
                      </m:r>
                    </m:e>
                  </m:d>
                  <m:r>
                    <a:rPr>
                      <a:latin typeface="Cambria Math" panose="02040503050406030204" pitchFamily="18" charset="0"/>
                    </a:rPr>
                    <m:t>=</m:t>
                  </m:r>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𝑋</m:t>
                      </m:r>
                    </m:e>
                  </m:d>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𝑔</m:t>
                      </m:r>
                    </m:e>
                    <m:sup>
                      <m:r>
                        <a:rPr>
                          <a:latin typeface="Cambria Math" panose="02040503050406030204" pitchFamily="18" charset="0"/>
                        </a:rPr>
                        <m:t>−1</m:t>
                      </m:r>
                    </m:sup>
                  </m:sSup>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r>
                        <a:rPr>
                          <a:latin typeface="Cambria Math" panose="02040503050406030204" pitchFamily="18" charset="0"/>
                        </a:rPr>
                        <m:t>𝑋</m:t>
                      </m:r>
                    </m:e>
                  </m:d>
                </m:oMath>
              </m:oMathPara>
            </a14:m>
            <a:endParaRPr/>
          </a:p>
          <a:p>
            <a:pPr marL="0" lvl="0" indent="0">
              <a:buNone/>
            </a:pPr>
            <a:r>
              <a:t>For the link function we will take </a:t>
            </a:r>
            <a14:m xmlns:a14="http://schemas.microsoft.com/office/drawing/2010/main">
              <m:oMath xmlns:m="http://schemas.openxmlformats.org/officeDocument/2006/math">
                <m:r>
                  <a:rPr>
                    <a:latin typeface="Cambria Math" panose="02040503050406030204" pitchFamily="18" charset="0"/>
                  </a:rPr>
                  <m:t>𝑔</m:t>
                </m:r>
                <m:d>
                  <m:dPr>
                    <m:ctrlPr>
                      <a:rPr i="1">
                        <a:latin typeface="Cambria Math" panose="02040503050406030204" pitchFamily="18" charset="0"/>
                      </a:rPr>
                    </m:ctrlPr>
                  </m:dPr>
                  <m:e>
                    <m:r>
                      <a:rPr>
                        <a:latin typeface="Cambria Math" panose="02040503050406030204" pitchFamily="18" charset="0"/>
                      </a:rPr>
                      <m:t>𝑥</m:t>
                    </m:r>
                  </m:e>
                </m:d>
                <m:r>
                  <a:rPr>
                    <a:latin typeface="Cambria Math" panose="02040503050406030204" pitchFamily="18" charset="0"/>
                  </a:rPr>
                  <m:t>=</m:t>
                </m:r>
                <m:r>
                  <a:rPr>
                    <a:latin typeface="Cambria Math" panose="02040503050406030204" pitchFamily="18" charset="0"/>
                  </a:rPr>
                  <m:t>𝑙𝑜𝑔</m:t>
                </m:r>
                <m:d>
                  <m:dPr>
                    <m:ctrlPr>
                      <a:rPr i="1">
                        <a:latin typeface="Cambria Math" panose="02040503050406030204" pitchFamily="18" charset="0"/>
                      </a:rPr>
                    </m:ctrlPr>
                  </m:dPr>
                  <m:e>
                    <m:r>
                      <a:rPr>
                        <a:latin typeface="Cambria Math" panose="02040503050406030204" pitchFamily="18" charset="0"/>
                      </a:rPr>
                      <m:t>𝑥</m:t>
                    </m:r>
                    <m:r>
                      <a:rPr>
                        <a:latin typeface="Cambria Math" panose="02040503050406030204" pitchFamily="18" charset="0"/>
                      </a:rPr>
                      <m:t>/</m:t>
                    </m:r>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𝑥</m:t>
                        </m:r>
                      </m:e>
                    </m:d>
                  </m:e>
                </m:d>
              </m:oMath>
            </a14:m>
            <a:r>
              <a:t>, the </a:t>
            </a:r>
            <a:r>
              <a:rPr b="1"/>
              <a:t>logit</a:t>
            </a:r>
            <a:r>
              <a:t> function.</a:t>
            </a:r>
          </a:p>
          <a:p>
            <a:pPr marL="0" lvl="0" indent="0">
              <a:buNone/>
            </a:pPr>
            <a:r>
              <a:t>This yields the </a:t>
            </a:r>
            <a:r>
              <a:rPr b="1"/>
              <a:t>logistic regression</a:t>
            </a:r>
            <a:r>
              <a:t> model:</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m:rPr>
                      <m:nor/>
                    </m:rPr>
                    <a:rPr/>
                    <m:t>logit</m:t>
                  </m:r>
                  <m:d>
                    <m:dPr>
                      <m:ctrlPr>
                        <a:rPr i="1">
                          <a:latin typeface="Cambria Math" panose="02040503050406030204" pitchFamily="18" charset="0"/>
                        </a:rPr>
                      </m:ctrlPr>
                    </m:dPr>
                    <m:e>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𝑋</m:t>
                          </m:r>
                        </m:e>
                      </m:d>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r>
                    <a:rPr>
                      <a:latin typeface="Cambria Math" panose="02040503050406030204" pitchFamily="18" charset="0"/>
                    </a:rPr>
                    <m:t>𝑋</m:t>
                  </m:r>
                </m:oMath>
              </m:oMathPara>
            </a14:m>
            <a:endParaRPr/>
          </a:p>
          <a:p>
            <a:pPr marL="0" lvl="0" indent="0">
              <a:buNone/>
            </a:pPr>
            <a:r>
              <a:t>A one unit change in X will result in the log of a ratio of odds, i.e. </a:t>
            </a:r>
            <a14:m xmlns:a14="http://schemas.microsoft.com/office/drawing/2010/main">
              <m:oMath xmlns:m="http://schemas.openxmlformats.org/officeDocument/2006/math">
                <m:sSup>
                  <m:sSupPr>
                    <m:ctrlPr>
                      <a:rPr>
                        <a:latin typeface="Cambria Math" panose="02040503050406030204" pitchFamily="18" charset="0"/>
                      </a:rPr>
                    </m:ctrlPr>
                  </m:sSupPr>
                  <m:e>
                    <m:r>
                      <a:rPr>
                        <a:latin typeface="Cambria Math" panose="02040503050406030204" pitchFamily="18" charset="0"/>
                      </a:rPr>
                      <m:t>𝑒</m:t>
                    </m:r>
                  </m:e>
                  <m:sup>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sup>
                </m:sSup>
              </m:oMath>
            </a14:m>
            <a:r>
              <a:t> will be the </a:t>
            </a:r>
            <a:r>
              <a:rPr b="1"/>
              <a:t>odds ratio</a:t>
            </a:r>
            <a:r>
              <a:t> associated with a one unit change in X.</a:t>
            </a:r>
          </a:p>
          <a:p>
            <a:pPr marL="0" lvl="0" indent="0">
              <a:buNone/>
            </a:pPr>
            <a:r>
              <a:t>Logistic regression is a </a:t>
            </a:r>
            <a:r>
              <a:rPr i="1"/>
              <a:t>direct probability model</a:t>
            </a:r>
            <a:r>
              <a:t>: no distributional assumptions beyond the fact that we assume individual events to be the result of a probability.</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131</a:t>
            </a:fld>
            <a:endParaRPr lang="en-GB"/>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a:xfrm>
            <a:off x="838200" y="1441174"/>
            <a:ext cx="10515600" cy="5051700"/>
          </a:xfrm>
        </p:spPr>
        <p:txBody>
          <a:bodyPr>
            <a:normAutofit fontScale="70000" lnSpcReduction="20000"/>
          </a:bodyPr>
          <a:lstStyle/>
          <a:p>
            <a:pPr marL="0" lvl="0" indent="0">
              <a:buNone/>
            </a:pPr>
            <a:r>
              <a:rPr sz="2300" b="1" dirty="0"/>
              <a:t>Logistic regression</a:t>
            </a:r>
          </a:p>
          <a:p>
            <a:pPr marL="0" lvl="0" indent="0">
              <a:buNone/>
            </a:pPr>
            <a:r>
              <a:rPr sz="2300" dirty="0"/>
              <a:t>Example</a:t>
            </a:r>
          </a:p>
          <a:p>
            <a:pPr marL="0" lvl="0" indent="0">
              <a:buNone/>
            </a:pPr>
            <a:r>
              <a:rPr sz="2300" dirty="0"/>
              <a:t>Let’s fit a model to the birth weight data, using the variable </a:t>
            </a:r>
            <a:r>
              <a:rPr sz="2300" dirty="0" err="1">
                <a:latin typeface="Courier"/>
              </a:rPr>
              <a:t>lowbt</a:t>
            </a:r>
            <a:r>
              <a:rPr sz="2300" dirty="0"/>
              <a:t> (binary variable indicating low birth weight) as the response variable.</a:t>
            </a:r>
          </a:p>
          <a:p>
            <a:pPr lvl="0" indent="0">
              <a:buNone/>
            </a:pPr>
            <a:r>
              <a:rPr sz="2300" dirty="0" err="1">
                <a:latin typeface="Courier"/>
              </a:rPr>
              <a:t>modLowBirthWeight</a:t>
            </a:r>
            <a:r>
              <a:rPr sz="2300" dirty="0">
                <a:solidFill>
                  <a:srgbClr val="007020"/>
                </a:solidFill>
                <a:latin typeface="Courier"/>
              </a:rPr>
              <a:t>&lt;-</a:t>
            </a:r>
            <a:r>
              <a:rPr sz="2300" dirty="0" err="1">
                <a:solidFill>
                  <a:srgbClr val="06287E"/>
                </a:solidFill>
                <a:latin typeface="Courier"/>
              </a:rPr>
              <a:t>glm</a:t>
            </a:r>
            <a:r>
              <a:rPr sz="2300" dirty="0">
                <a:latin typeface="Courier"/>
              </a:rPr>
              <a:t>(</a:t>
            </a:r>
            <a:r>
              <a:rPr sz="2300" dirty="0" err="1">
                <a:latin typeface="Courier"/>
              </a:rPr>
              <a:t>lowbwt</a:t>
            </a:r>
            <a:r>
              <a:rPr sz="2300" dirty="0" err="1">
                <a:solidFill>
                  <a:srgbClr val="4070A0"/>
                </a:solidFill>
                <a:latin typeface="Courier"/>
              </a:rPr>
              <a:t>~</a:t>
            </a:r>
            <a:r>
              <a:rPr sz="2300" dirty="0" err="1">
                <a:latin typeface="Courier"/>
              </a:rPr>
              <a:t>Gestation,</a:t>
            </a:r>
            <a:r>
              <a:rPr sz="2300" dirty="0" err="1">
                <a:solidFill>
                  <a:srgbClr val="7D9029"/>
                </a:solidFill>
                <a:latin typeface="Courier"/>
              </a:rPr>
              <a:t>data</a:t>
            </a:r>
            <a:r>
              <a:rPr sz="2300" dirty="0">
                <a:solidFill>
                  <a:srgbClr val="7D9029"/>
                </a:solidFill>
                <a:latin typeface="Courier"/>
              </a:rPr>
              <a:t>=</a:t>
            </a:r>
            <a:r>
              <a:rPr sz="2300" dirty="0" err="1">
                <a:latin typeface="Courier"/>
              </a:rPr>
              <a:t>dfBw,</a:t>
            </a:r>
            <a:r>
              <a:rPr sz="2300" dirty="0" err="1">
                <a:solidFill>
                  <a:srgbClr val="7D9029"/>
                </a:solidFill>
                <a:latin typeface="Courier"/>
              </a:rPr>
              <a:t>family</a:t>
            </a:r>
            <a:r>
              <a:rPr sz="2300" dirty="0">
                <a:solidFill>
                  <a:srgbClr val="7D9029"/>
                </a:solidFill>
                <a:latin typeface="Courier"/>
              </a:rPr>
              <a:t>=</a:t>
            </a:r>
            <a:r>
              <a:rPr sz="2300" dirty="0">
                <a:latin typeface="Courier"/>
              </a:rPr>
              <a:t>binomial)</a:t>
            </a:r>
            <a:br>
              <a:rPr sz="2300" dirty="0"/>
            </a:br>
            <a:r>
              <a:rPr sz="2300" dirty="0">
                <a:latin typeface="Courier"/>
              </a:rPr>
              <a:t> </a:t>
            </a:r>
            <a:r>
              <a:rPr sz="2300" i="1" dirty="0">
                <a:solidFill>
                  <a:srgbClr val="60A0B0"/>
                </a:solidFill>
                <a:latin typeface="Courier"/>
              </a:rPr>
              <a:t># family=binomial("logit") also works</a:t>
            </a:r>
            <a:br>
              <a:rPr sz="2300" dirty="0"/>
            </a:br>
            <a:br>
              <a:rPr sz="2300" dirty="0"/>
            </a:br>
            <a:r>
              <a:rPr sz="2300" dirty="0">
                <a:solidFill>
                  <a:srgbClr val="06287E"/>
                </a:solidFill>
                <a:latin typeface="Courier"/>
              </a:rPr>
              <a:t>summary</a:t>
            </a:r>
            <a:r>
              <a:rPr sz="2300" dirty="0">
                <a:latin typeface="Courier"/>
              </a:rPr>
              <a:t>(</a:t>
            </a:r>
            <a:r>
              <a:rPr sz="2300" dirty="0" err="1">
                <a:latin typeface="Courier"/>
              </a:rPr>
              <a:t>modLowBirthWeight</a:t>
            </a:r>
            <a:r>
              <a:rPr sz="2300" dirty="0">
                <a:latin typeface="Courier"/>
              </a:rPr>
              <a:t>)</a:t>
            </a:r>
            <a:br>
              <a:rPr dirty="0"/>
            </a:br>
            <a:r>
              <a:rPr sz="1800" i="1" dirty="0">
                <a:solidFill>
                  <a:srgbClr val="BA2121"/>
                </a:solidFill>
                <a:latin typeface="Courier"/>
              </a:rPr>
              <a:t>## </a:t>
            </a:r>
            <a:br>
              <a:rPr sz="1800" dirty="0"/>
            </a:br>
            <a:r>
              <a:rPr sz="1800" i="1" dirty="0">
                <a:solidFill>
                  <a:srgbClr val="BA2121"/>
                </a:solidFill>
                <a:latin typeface="Courier"/>
              </a:rPr>
              <a:t>## Call:</a:t>
            </a:r>
            <a:br>
              <a:rPr sz="1800" dirty="0"/>
            </a:br>
            <a:r>
              <a:rPr sz="1800" i="1" dirty="0">
                <a:solidFill>
                  <a:srgbClr val="BA2121"/>
                </a:solidFill>
                <a:latin typeface="Courier"/>
              </a:rPr>
              <a:t>## </a:t>
            </a:r>
            <a:r>
              <a:rPr sz="1800" i="1" dirty="0" err="1">
                <a:solidFill>
                  <a:srgbClr val="BA2121"/>
                </a:solidFill>
                <a:latin typeface="Courier"/>
              </a:rPr>
              <a:t>glm</a:t>
            </a:r>
            <a:r>
              <a:rPr sz="1800" i="1" dirty="0">
                <a:solidFill>
                  <a:srgbClr val="BA2121"/>
                </a:solidFill>
                <a:latin typeface="Courier"/>
              </a:rPr>
              <a:t>(formula = </a:t>
            </a:r>
            <a:r>
              <a:rPr sz="1800" i="1" dirty="0" err="1">
                <a:solidFill>
                  <a:srgbClr val="BA2121"/>
                </a:solidFill>
                <a:latin typeface="Courier"/>
              </a:rPr>
              <a:t>lowbwt</a:t>
            </a:r>
            <a:r>
              <a:rPr sz="1800" i="1" dirty="0">
                <a:solidFill>
                  <a:srgbClr val="BA2121"/>
                </a:solidFill>
                <a:latin typeface="Courier"/>
              </a:rPr>
              <a:t> ~ Gestation, family = binomial, data = </a:t>
            </a:r>
            <a:r>
              <a:rPr sz="1800" i="1" dirty="0" err="1">
                <a:solidFill>
                  <a:srgbClr val="BA2121"/>
                </a:solidFill>
                <a:latin typeface="Courier"/>
              </a:rPr>
              <a:t>dfBw</a:t>
            </a:r>
            <a:r>
              <a:rPr sz="1800" i="1" dirty="0">
                <a:solidFill>
                  <a:srgbClr val="BA2121"/>
                </a:solidFill>
                <a:latin typeface="Courier"/>
              </a:rPr>
              <a:t>)</a:t>
            </a:r>
            <a:br>
              <a:rPr sz="1800" dirty="0"/>
            </a:br>
            <a:r>
              <a:rPr sz="1800" i="1" dirty="0">
                <a:solidFill>
                  <a:srgbClr val="BA2121"/>
                </a:solidFill>
                <a:latin typeface="Courier"/>
              </a:rPr>
              <a:t>## </a:t>
            </a:r>
            <a:br>
              <a:rPr sz="1800" dirty="0"/>
            </a:br>
            <a:r>
              <a:rPr sz="1800" i="1" dirty="0">
                <a:solidFill>
                  <a:srgbClr val="BA2121"/>
                </a:solidFill>
                <a:latin typeface="Courier"/>
              </a:rPr>
              <a:t>## Deviance Residuals: </a:t>
            </a:r>
            <a:br>
              <a:rPr sz="1800" dirty="0"/>
            </a:br>
            <a:r>
              <a:rPr sz="1800" i="1" dirty="0">
                <a:solidFill>
                  <a:srgbClr val="BA2121"/>
                </a:solidFill>
                <a:latin typeface="Courier"/>
              </a:rPr>
              <a:t>##     Min       1Q   Median       3Q      Max  </a:t>
            </a:r>
            <a:br>
              <a:rPr sz="1800" dirty="0"/>
            </a:br>
            <a:r>
              <a:rPr sz="1800" i="1" dirty="0">
                <a:solidFill>
                  <a:srgbClr val="BA2121"/>
                </a:solidFill>
                <a:latin typeface="Courier"/>
              </a:rPr>
              <a:t>## -1.8376  -0.3269  -0.2125  -0.1009   2.4314  </a:t>
            </a:r>
            <a:br>
              <a:rPr sz="1800" dirty="0"/>
            </a:br>
            <a:r>
              <a:rPr sz="1800" i="1" dirty="0">
                <a:solidFill>
                  <a:srgbClr val="BA2121"/>
                </a:solidFill>
                <a:latin typeface="Courier"/>
              </a:rPr>
              <a:t>## </a:t>
            </a:r>
            <a:br>
              <a:rPr sz="1800" dirty="0"/>
            </a:br>
            <a:r>
              <a:rPr sz="1800" i="1" dirty="0">
                <a:solidFill>
                  <a:srgbClr val="BA2121"/>
                </a:solidFill>
                <a:latin typeface="Courier"/>
              </a:rPr>
              <a:t>## Coefficients:</a:t>
            </a:r>
            <a:br>
              <a:rPr sz="1800" dirty="0"/>
            </a:br>
            <a:r>
              <a:rPr sz="1800" i="1" dirty="0">
                <a:solidFill>
                  <a:srgbClr val="BA2121"/>
                </a:solidFill>
                <a:latin typeface="Courier"/>
              </a:rPr>
              <a:t>##             Estimate Std. Error z value </a:t>
            </a:r>
            <a:r>
              <a:rPr sz="1800" i="1" dirty="0" err="1">
                <a:solidFill>
                  <a:srgbClr val="BA2121"/>
                </a:solidFill>
                <a:latin typeface="Courier"/>
              </a:rPr>
              <a:t>Pr</a:t>
            </a:r>
            <a:r>
              <a:rPr sz="1800" i="1" dirty="0">
                <a:solidFill>
                  <a:srgbClr val="BA2121"/>
                </a:solidFill>
                <a:latin typeface="Courier"/>
              </a:rPr>
              <a:t>(&gt;|z|)   </a:t>
            </a:r>
            <a:br>
              <a:rPr sz="1800" dirty="0"/>
            </a:br>
            <a:r>
              <a:rPr sz="1800" i="1" dirty="0">
                <a:solidFill>
                  <a:srgbClr val="BA2121"/>
                </a:solidFill>
                <a:latin typeface="Courier"/>
              </a:rPr>
              <a:t>## (Intercept)  31.3127    11.3145   2.767  0.00565 **</a:t>
            </a:r>
            <a:br>
              <a:rPr sz="1800" dirty="0"/>
            </a:br>
            <a:r>
              <a:rPr sz="1800" i="1" dirty="0">
                <a:solidFill>
                  <a:srgbClr val="BA2121"/>
                </a:solidFill>
                <a:latin typeface="Courier"/>
              </a:rPr>
              <a:t>## Gestation    -0.8773     0.3046  -2.880  0.00398 **</a:t>
            </a:r>
            <a:br>
              <a:rPr sz="1800" dirty="0"/>
            </a:br>
            <a:r>
              <a:rPr sz="1800" i="1" dirty="0">
                <a:solidFill>
                  <a:srgbClr val="BA2121"/>
                </a:solidFill>
                <a:latin typeface="Courier"/>
              </a:rPr>
              <a:t>## ---</a:t>
            </a:r>
            <a:br>
              <a:rPr sz="1800" dirty="0"/>
            </a:br>
            <a:r>
              <a:rPr sz="1800" i="1" dirty="0">
                <a:solidFill>
                  <a:srgbClr val="BA2121"/>
                </a:solidFill>
                <a:latin typeface="Courier"/>
              </a:rPr>
              <a:t>## </a:t>
            </a:r>
            <a:r>
              <a:rPr sz="1800" i="1" dirty="0" err="1">
                <a:solidFill>
                  <a:srgbClr val="BA2121"/>
                </a:solidFill>
                <a:latin typeface="Courier"/>
              </a:rPr>
              <a:t>Signif</a:t>
            </a:r>
            <a:r>
              <a:rPr sz="1800" i="1" dirty="0">
                <a:solidFill>
                  <a:srgbClr val="BA2121"/>
                </a:solidFill>
                <a:latin typeface="Courier"/>
              </a:rPr>
              <a:t>. codes:  0 '***' 0.001 '**' 0.01 '*' 0.05 '.' 0.1 ' ' 1</a:t>
            </a:r>
            <a:br>
              <a:rPr sz="1800" dirty="0"/>
            </a:br>
            <a:r>
              <a:rPr sz="1800" i="1" dirty="0">
                <a:solidFill>
                  <a:srgbClr val="BA2121"/>
                </a:solidFill>
                <a:latin typeface="Courier"/>
              </a:rPr>
              <a:t>## </a:t>
            </a:r>
            <a:br>
              <a:rPr sz="1800" dirty="0"/>
            </a:br>
            <a:r>
              <a:rPr sz="1800" i="1" dirty="0">
                <a:solidFill>
                  <a:srgbClr val="BA2121"/>
                </a:solidFill>
                <a:latin typeface="Courier"/>
              </a:rPr>
              <a:t>## (Dispersion parameter for binomial family taken to be 1)</a:t>
            </a:r>
            <a:br>
              <a:rPr sz="1800" dirty="0"/>
            </a:br>
            <a:r>
              <a:rPr sz="1800" i="1" dirty="0">
                <a:solidFill>
                  <a:srgbClr val="BA2121"/>
                </a:solidFill>
                <a:latin typeface="Courier"/>
              </a:rPr>
              <a:t>## </a:t>
            </a:r>
            <a:br>
              <a:rPr sz="1800" dirty="0"/>
            </a:br>
            <a:r>
              <a:rPr sz="1800" i="1" dirty="0">
                <a:solidFill>
                  <a:srgbClr val="BA2121"/>
                </a:solidFill>
                <a:latin typeface="Courier"/>
              </a:rPr>
              <a:t>##     Null deviance: 34.450  on 41  degrees of freedom</a:t>
            </a:r>
            <a:br>
              <a:rPr sz="1800" dirty="0"/>
            </a:br>
            <a:r>
              <a:rPr sz="1800" i="1" dirty="0">
                <a:solidFill>
                  <a:srgbClr val="BA2121"/>
                </a:solidFill>
                <a:latin typeface="Courier"/>
              </a:rPr>
              <a:t>## Residual deviance: 18.025  on 40  degrees of freedom</a:t>
            </a:r>
            <a:br>
              <a:rPr sz="1800" dirty="0"/>
            </a:br>
            <a:r>
              <a:rPr sz="1800" i="1" dirty="0">
                <a:solidFill>
                  <a:srgbClr val="BA2121"/>
                </a:solidFill>
                <a:latin typeface="Courier"/>
              </a:rPr>
              <a:t>## AIC: 22.025</a:t>
            </a:r>
            <a:br>
              <a:rPr sz="1800" dirty="0"/>
            </a:br>
            <a:r>
              <a:rPr sz="1800" i="1" dirty="0">
                <a:solidFill>
                  <a:srgbClr val="BA2121"/>
                </a:solidFill>
                <a:latin typeface="Courier"/>
              </a:rPr>
              <a:t>## </a:t>
            </a:r>
            <a:br>
              <a:rPr sz="1800" dirty="0"/>
            </a:br>
            <a:r>
              <a:rPr sz="1800" i="1" dirty="0">
                <a:solidFill>
                  <a:srgbClr val="BA2121"/>
                </a:solidFill>
                <a:latin typeface="Courier"/>
              </a:rPr>
              <a:t>## Number of Fisher Scoring iterations: 6</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132</a:t>
            </a:fld>
            <a:endParaRPr lang="en-GB"/>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Logistic regression</a:t>
            </a:r>
          </a:p>
          <a:p>
            <a:pPr marL="0" lvl="0" indent="0">
              <a:buNone/>
            </a:pPr>
            <a:r>
              <a:t>Example</a:t>
            </a:r>
          </a:p>
          <a:p>
            <a:pPr lvl="0" indent="0">
              <a:buNone/>
            </a:pPr>
            <a:r>
              <a:rPr>
                <a:solidFill>
                  <a:srgbClr val="06287E"/>
                </a:solidFill>
                <a:latin typeface="Courier"/>
              </a:rPr>
              <a:t>round</a:t>
            </a:r>
            <a:r>
              <a:rPr>
                <a:latin typeface="Courier"/>
              </a:rPr>
              <a:t>(</a:t>
            </a:r>
            <a:r>
              <a:rPr>
                <a:solidFill>
                  <a:srgbClr val="7D9029"/>
                </a:solidFill>
                <a:latin typeface="Courier"/>
              </a:rPr>
              <a:t>digits=</a:t>
            </a:r>
            <a:r>
              <a:rPr>
                <a:solidFill>
                  <a:srgbClr val="40A070"/>
                </a:solidFill>
                <a:latin typeface="Courier"/>
              </a:rPr>
              <a:t>2</a:t>
            </a:r>
            <a:r>
              <a:rPr>
                <a:latin typeface="Courier"/>
              </a:rPr>
              <a:t>,</a:t>
            </a:r>
            <a:r>
              <a:rPr>
                <a:solidFill>
                  <a:srgbClr val="06287E"/>
                </a:solidFill>
                <a:latin typeface="Courier"/>
              </a:rPr>
              <a:t>cbind</a:t>
            </a:r>
            <a:r>
              <a:rPr>
                <a:latin typeface="Courier"/>
              </a:rPr>
              <a:t>(</a:t>
            </a:r>
            <a:br/>
            <a:r>
              <a:rPr>
                <a:latin typeface="Courier"/>
              </a:rPr>
              <a:t>  </a:t>
            </a:r>
            <a:r>
              <a:rPr>
                <a:solidFill>
                  <a:srgbClr val="06287E"/>
                </a:solidFill>
                <a:latin typeface="Courier"/>
              </a:rPr>
              <a:t>exp</a:t>
            </a:r>
            <a:r>
              <a:rPr>
                <a:latin typeface="Courier"/>
              </a:rPr>
              <a:t>(</a:t>
            </a:r>
            <a:r>
              <a:rPr>
                <a:solidFill>
                  <a:srgbClr val="06287E"/>
                </a:solidFill>
                <a:latin typeface="Courier"/>
              </a:rPr>
              <a:t>coef</a:t>
            </a:r>
            <a:r>
              <a:rPr>
                <a:latin typeface="Courier"/>
              </a:rPr>
              <a:t>(modLowBirthWeight)),</a:t>
            </a:r>
            <a:br/>
            <a:r>
              <a:rPr>
                <a:latin typeface="Courier"/>
              </a:rPr>
              <a:t>  </a:t>
            </a:r>
            <a:r>
              <a:rPr>
                <a:solidFill>
                  <a:srgbClr val="06287E"/>
                </a:solidFill>
                <a:latin typeface="Courier"/>
              </a:rPr>
              <a:t>exp</a:t>
            </a:r>
            <a:r>
              <a:rPr>
                <a:latin typeface="Courier"/>
              </a:rPr>
              <a:t>(</a:t>
            </a:r>
            <a:r>
              <a:rPr>
                <a:solidFill>
                  <a:srgbClr val="06287E"/>
                </a:solidFill>
                <a:latin typeface="Courier"/>
              </a:rPr>
              <a:t>confint</a:t>
            </a:r>
            <a:r>
              <a:rPr>
                <a:latin typeface="Courier"/>
              </a:rPr>
              <a:t>(modLowBirthWeight))</a:t>
            </a:r>
            <a:br/>
            <a:r>
              <a:rPr>
                <a:latin typeface="Courier"/>
              </a:rPr>
              <a:t>))</a:t>
            </a:r>
            <a:br/>
            <a:r>
              <a:rPr i="1">
                <a:solidFill>
                  <a:srgbClr val="BA2121"/>
                </a:solidFill>
                <a:latin typeface="Courier"/>
              </a:rPr>
              <a:t>## Waiting for profiling to be done...</a:t>
            </a:r>
            <a:br/>
            <a:r>
              <a:rPr i="1">
                <a:solidFill>
                  <a:srgbClr val="BA2121"/>
                </a:solidFill>
                <a:latin typeface="Courier"/>
              </a:rPr>
              <a:t>##                              2.5 %       97.5 %</a:t>
            </a:r>
            <a:br/>
            <a:r>
              <a:rPr i="1">
                <a:solidFill>
                  <a:srgbClr val="BA2121"/>
                </a:solidFill>
                <a:latin typeface="Courier"/>
              </a:rPr>
              <a:t>## (Intercept) 3.971124e+13 501487.34 1.146583e+26</a:t>
            </a:r>
            <a:br/>
            <a:r>
              <a:rPr i="1">
                <a:solidFill>
                  <a:srgbClr val="BA2121"/>
                </a:solidFill>
                <a:latin typeface="Courier"/>
              </a:rPr>
              <a:t>## Gestation   4.200000e-01      0.19 6.800000e-01</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133</a:t>
            </a:fld>
            <a:endParaRPr lang="en-GB"/>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Poisson regression</a:t>
            </a:r>
          </a:p>
          <a:p>
            <a:pPr marL="0" lvl="0" indent="0">
              <a:buNone/>
            </a:pPr>
            <a:r>
              <a:t>If </a:t>
            </a:r>
            <a14:m xmlns:a14="http://schemas.microsoft.com/office/drawing/2010/main">
              <m:oMath xmlns:m="http://schemas.openxmlformats.org/officeDocument/2006/math">
                <m:r>
                  <a:rPr>
                    <a:latin typeface="Cambria Math" panose="02040503050406030204" pitchFamily="18" charset="0"/>
                  </a:rPr>
                  <m:t>𝑌</m:t>
                </m:r>
              </m:oMath>
            </a14:m>
            <a:r>
              <a:t> is a counting variable, then the Poisson distribution for </a:t>
            </a:r>
            <a14:m xmlns:a14="http://schemas.microsoft.com/office/drawing/2010/main">
              <m:oMath xmlns:m="http://schemas.openxmlformats.org/officeDocument/2006/math">
                <m:r>
                  <a:rPr>
                    <a:latin typeface="Cambria Math" panose="02040503050406030204" pitchFamily="18" charset="0"/>
                  </a:rPr>
                  <m:t>𝑌</m:t>
                </m:r>
              </m:oMath>
            </a14:m>
            <a:r>
              <a:t> can be useful.</a:t>
            </a:r>
          </a:p>
          <a:p>
            <a:pPr marL="0" lvl="0" indent="0">
              <a:buNone/>
            </a:pPr>
            <a:r>
              <a:t>In </a:t>
            </a:r>
            <a:r>
              <a:rPr b="1"/>
              <a:t>Poisson regression</a:t>
            </a:r>
            <a:r>
              <a:t>, the log link is used:</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𝑙𝑜𝑔</m:t>
                  </m:r>
                  <m:d>
                    <m:dPr>
                      <m:ctrlPr>
                        <a:rPr i="1">
                          <a:latin typeface="Cambria Math" panose="02040503050406030204" pitchFamily="18" charset="0"/>
                        </a:rPr>
                      </m:ctrlPr>
                    </m:dPr>
                    <m:e>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𝑋</m:t>
                          </m:r>
                        </m:e>
                      </m:d>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r>
                    <a:rPr>
                      <a:latin typeface="Cambria Math" panose="02040503050406030204" pitchFamily="18" charset="0"/>
                    </a:rPr>
                    <m:t>𝑋</m:t>
                  </m:r>
                </m:oMath>
              </m:oMathPara>
            </a14:m>
            <a:endParaRPr/>
          </a:p>
          <a:p>
            <a:pPr marL="0" lvl="0" indent="0">
              <a:buNone/>
            </a:pPr>
            <a:r>
              <a:t>or equivalently</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𝑌</m:t>
                      </m:r>
                      <m:r>
                        <a:rPr>
                          <a:latin typeface="Cambria Math" panose="02040503050406030204" pitchFamily="18" charset="0"/>
                        </a:rPr>
                        <m:t>|</m:t>
                      </m:r>
                      <m:r>
                        <a:rPr>
                          <a:latin typeface="Cambria Math" panose="02040503050406030204" pitchFamily="18" charset="0"/>
                        </a:rPr>
                        <m:t>𝑋</m:t>
                      </m:r>
                    </m:e>
                  </m:d>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𝑒</m:t>
                      </m:r>
                    </m:e>
                    <m:sup>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r>
                        <a:rPr>
                          <a:latin typeface="Cambria Math" panose="02040503050406030204" pitchFamily="18" charset="0"/>
                        </a:rPr>
                        <m:t>𝑋</m:t>
                      </m:r>
                    </m:sup>
                  </m:sSup>
                </m:oMath>
              </m:oMathPara>
            </a14:m>
            <a:endParaRPr/>
          </a:p>
          <a:p>
            <a:pPr marL="0" lvl="0" indent="0">
              <a:buNone/>
            </a:pP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oMath>
            </a14:m>
            <a:r>
              <a:t> represents the increase in log event rate associated with a one unit change in </a:t>
            </a:r>
            <a14:m xmlns:a14="http://schemas.microsoft.com/office/drawing/2010/main">
              <m:oMath xmlns:m="http://schemas.openxmlformats.org/officeDocument/2006/math">
                <m:r>
                  <a:rPr>
                    <a:latin typeface="Cambria Math" panose="02040503050406030204" pitchFamily="18" charset="0"/>
                  </a:rPr>
                  <m:t>𝑋</m:t>
                </m:r>
              </m:oMath>
            </a14:m>
            <a:r>
              <a:t> (and </a:t>
            </a:r>
            <a14:m xmlns:a14="http://schemas.microsoft.com/office/drawing/2010/main">
              <m:oMath xmlns:m="http://schemas.openxmlformats.org/officeDocument/2006/math">
                <m:sSup>
                  <m:sSupPr>
                    <m:ctrlPr>
                      <a:rPr>
                        <a:latin typeface="Cambria Math" panose="02040503050406030204" pitchFamily="18" charset="0"/>
                      </a:rPr>
                    </m:ctrlPr>
                  </m:sSupPr>
                  <m:e>
                    <m:r>
                      <a:rPr>
                        <a:latin typeface="Cambria Math" panose="02040503050406030204" pitchFamily="18" charset="0"/>
                      </a:rPr>
                      <m:t>𝑒</m:t>
                    </m:r>
                  </m:e>
                  <m:sup>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sup>
                </m:sSup>
              </m:oMath>
            </a14:m>
            <a:r>
              <a:t> is the rate ratio associated with a one unit change in </a:t>
            </a:r>
            <a14:m xmlns:a14="http://schemas.microsoft.com/office/drawing/2010/main">
              <m:oMath xmlns:m="http://schemas.openxmlformats.org/officeDocument/2006/math">
                <m:r>
                  <a:rPr>
                    <a:latin typeface="Cambria Math" panose="02040503050406030204" pitchFamily="18" charset="0"/>
                  </a:rPr>
                  <m:t>𝑋</m:t>
                </m:r>
              </m:oMath>
            </a14:m>
            <a:r>
              <a:t>).</a:t>
            </a:r>
          </a:p>
          <a:p>
            <a:pPr marL="0" lvl="0" indent="0">
              <a:buNone/>
            </a:pPr>
            <a:r>
              <a:t>In Poisson regression, one often specifies an </a:t>
            </a:r>
            <a:r>
              <a:rPr b="1"/>
              <a:t>offset</a:t>
            </a:r>
            <a:r>
              <a:t>. This is a covariate the coefficient of which is </a:t>
            </a:r>
            <a:r>
              <a:rPr i="1"/>
              <a:t>fixed</a:t>
            </a:r>
            <a:r>
              <a:t> to be 1. This effectively serves as a denominator for the rate parameter: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oMath>
            </a14:m>
            <a:r>
              <a:t> is the event rate per unit of the offset.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134</a:t>
            </a:fld>
            <a:endParaRPr lang="en-GB"/>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Poisson regression</a:t>
            </a:r>
          </a:p>
          <a:p>
            <a:pPr marL="0" lvl="0" indent="0">
              <a:buNone/>
            </a:pPr>
            <a:r>
              <a:t>Example</a:t>
            </a:r>
          </a:p>
          <a:p>
            <a:pPr lvl="0" indent="0">
              <a:buNone/>
            </a:pPr>
            <a:r>
              <a:rPr>
                <a:solidFill>
                  <a:srgbClr val="06287E"/>
                </a:solidFill>
                <a:latin typeface="Courier"/>
              </a:rPr>
              <a:t>library</a:t>
            </a:r>
            <a:r>
              <a:rPr>
                <a:latin typeface="Courier"/>
              </a:rPr>
              <a:t>(pscl) </a:t>
            </a:r>
            <a:r>
              <a:rPr i="1">
                <a:solidFill>
                  <a:srgbClr val="60A0B0"/>
                </a:solidFill>
                <a:latin typeface="Courier"/>
              </a:rPr>
              <a:t># install.packages("pscl")</a:t>
            </a:r>
            <a:br/>
            <a:r>
              <a:rPr i="1">
                <a:solidFill>
                  <a:srgbClr val="BA2121"/>
                </a:solidFill>
                <a:latin typeface="Courier"/>
              </a:rPr>
              <a:t>## Classes and Methods for R developed in the</a:t>
            </a:r>
            <a:br/>
            <a:r>
              <a:rPr i="1">
                <a:solidFill>
                  <a:srgbClr val="BA2121"/>
                </a:solidFill>
                <a:latin typeface="Courier"/>
              </a:rPr>
              <a:t>## Political Science Computational Laboratory</a:t>
            </a:r>
            <a:br/>
            <a:r>
              <a:rPr i="1">
                <a:solidFill>
                  <a:srgbClr val="BA2121"/>
                </a:solidFill>
                <a:latin typeface="Courier"/>
              </a:rPr>
              <a:t>## Department of Political Science</a:t>
            </a:r>
            <a:br/>
            <a:r>
              <a:rPr i="1">
                <a:solidFill>
                  <a:srgbClr val="BA2121"/>
                </a:solidFill>
                <a:latin typeface="Courier"/>
              </a:rPr>
              <a:t>## Stanford University</a:t>
            </a:r>
            <a:br/>
            <a:r>
              <a:rPr i="1">
                <a:solidFill>
                  <a:srgbClr val="BA2121"/>
                </a:solidFill>
                <a:latin typeface="Courier"/>
              </a:rPr>
              <a:t>## Simon Jackman</a:t>
            </a:r>
            <a:br/>
            <a:r>
              <a:rPr i="1">
                <a:solidFill>
                  <a:srgbClr val="BA2121"/>
                </a:solidFill>
                <a:latin typeface="Courier"/>
              </a:rPr>
              <a:t>## hurdle and zeroinfl functions by Achim Zeileis</a:t>
            </a:r>
            <a:br/>
            <a:r>
              <a:rPr>
                <a:solidFill>
                  <a:srgbClr val="06287E"/>
                </a:solidFill>
                <a:latin typeface="Courier"/>
              </a:rPr>
              <a:t>data</a:t>
            </a:r>
            <a:r>
              <a:rPr>
                <a:latin typeface="Courier"/>
              </a:rPr>
              <a:t>(prussian) </a:t>
            </a:r>
            <a:r>
              <a:rPr i="1">
                <a:solidFill>
                  <a:srgbClr val="60A0B0"/>
                </a:solidFill>
                <a:latin typeface="Courier"/>
              </a:rPr>
              <a:t># data on deaths from horse kicks in the Prussian army (famous example of a Poisson process)</a:t>
            </a:r>
            <a:br/>
            <a:br/>
            <a:r>
              <a:rPr>
                <a:latin typeface="Courier"/>
              </a:rPr>
              <a:t>modPrus</a:t>
            </a:r>
            <a:r>
              <a:rPr>
                <a:solidFill>
                  <a:srgbClr val="007020"/>
                </a:solidFill>
                <a:latin typeface="Courier"/>
              </a:rPr>
              <a:t>&lt;-</a:t>
            </a:r>
            <a:r>
              <a:rPr>
                <a:solidFill>
                  <a:srgbClr val="06287E"/>
                </a:solidFill>
                <a:latin typeface="Courier"/>
              </a:rPr>
              <a:t>glm</a:t>
            </a:r>
            <a:r>
              <a:rPr>
                <a:latin typeface="Courier"/>
              </a:rPr>
              <a:t>(y</a:t>
            </a:r>
            <a:r>
              <a:rPr>
                <a:solidFill>
                  <a:srgbClr val="4070A0"/>
                </a:solidFill>
                <a:latin typeface="Courier"/>
              </a:rPr>
              <a:t>~</a:t>
            </a:r>
            <a:r>
              <a:rPr>
                <a:latin typeface="Courier"/>
              </a:rPr>
              <a:t>year</a:t>
            </a:r>
            <a:r>
              <a:rPr>
                <a:solidFill>
                  <a:srgbClr val="4070A0"/>
                </a:solidFill>
                <a:latin typeface="Courier"/>
              </a:rPr>
              <a:t>+</a:t>
            </a:r>
            <a:r>
              <a:rPr>
                <a:solidFill>
                  <a:srgbClr val="06287E"/>
                </a:solidFill>
                <a:latin typeface="Courier"/>
              </a:rPr>
              <a:t>as.factor</a:t>
            </a:r>
            <a:r>
              <a:rPr>
                <a:latin typeface="Courier"/>
              </a:rPr>
              <a:t>(corp),</a:t>
            </a:r>
            <a:r>
              <a:rPr>
                <a:solidFill>
                  <a:srgbClr val="7D9029"/>
                </a:solidFill>
                <a:latin typeface="Courier"/>
              </a:rPr>
              <a:t>data=</a:t>
            </a:r>
            <a:r>
              <a:rPr>
                <a:latin typeface="Courier"/>
              </a:rPr>
              <a:t>prussian,</a:t>
            </a:r>
            <a:r>
              <a:rPr>
                <a:solidFill>
                  <a:srgbClr val="7D9029"/>
                </a:solidFill>
                <a:latin typeface="Courier"/>
              </a:rPr>
              <a:t>family=</a:t>
            </a:r>
            <a:r>
              <a:rPr>
                <a:latin typeface="Courier"/>
              </a:rPr>
              <a:t>poisson)</a:t>
            </a:r>
            <a:br/>
            <a:r>
              <a:rPr>
                <a:latin typeface="Courier"/>
              </a:rPr>
              <a:t>  </a:t>
            </a:r>
            <a:r>
              <a:rPr i="1">
                <a:solidFill>
                  <a:srgbClr val="60A0B0"/>
                </a:solidFill>
                <a:latin typeface="Courier"/>
              </a:rPr>
              <a:t># family=poisson(link="log") also works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135</a:t>
            </a:fld>
            <a:endParaRPr lang="en-GB"/>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Poisson regression</a:t>
            </a:r>
          </a:p>
          <a:p>
            <a:pPr marL="0" lvl="0" indent="0">
              <a:buNone/>
            </a:pPr>
            <a:r>
              <a:t>Example</a:t>
            </a:r>
          </a:p>
          <a:p>
            <a:pPr lvl="0" indent="0">
              <a:buNone/>
            </a:pPr>
            <a:r>
              <a:rPr>
                <a:solidFill>
                  <a:srgbClr val="06287E"/>
                </a:solidFill>
                <a:latin typeface="Courier"/>
              </a:rPr>
              <a:t>summary</a:t>
            </a:r>
            <a:r>
              <a:rPr>
                <a:latin typeface="Courier"/>
              </a:rPr>
              <a:t>(modPrus)</a:t>
            </a:r>
            <a:br/>
            <a:r>
              <a:rPr i="1">
                <a:solidFill>
                  <a:srgbClr val="BA2121"/>
                </a:solidFill>
                <a:latin typeface="Courier"/>
              </a:rPr>
              <a:t>## </a:t>
            </a:r>
            <a:br/>
            <a:r>
              <a:rPr i="1">
                <a:solidFill>
                  <a:srgbClr val="BA2121"/>
                </a:solidFill>
                <a:latin typeface="Courier"/>
              </a:rPr>
              <a:t>## Call:</a:t>
            </a:r>
            <a:br/>
            <a:r>
              <a:rPr i="1">
                <a:solidFill>
                  <a:srgbClr val="BA2121"/>
                </a:solidFill>
                <a:latin typeface="Courier"/>
              </a:rPr>
              <a:t>## glm(formula = y ~ year + as.factor(corp), family = poisson, data = prussian)</a:t>
            </a:r>
            <a:br/>
            <a:r>
              <a:rPr i="1">
                <a:solidFill>
                  <a:srgbClr val="BA2121"/>
                </a:solidFill>
                <a:latin typeface="Courier"/>
              </a:rPr>
              <a:t>## </a:t>
            </a:r>
            <a:br/>
            <a:r>
              <a:rPr i="1">
                <a:solidFill>
                  <a:srgbClr val="BA2121"/>
                </a:solidFill>
                <a:latin typeface="Courier"/>
              </a:rPr>
              <a:t>## Deviance Residuals: </a:t>
            </a:r>
            <a:br/>
            <a:r>
              <a:rPr i="1">
                <a:solidFill>
                  <a:srgbClr val="BA2121"/>
                </a:solidFill>
                <a:latin typeface="Courier"/>
              </a:rPr>
              <a:t>##     Min       1Q   Median       3Q      Max  </a:t>
            </a:r>
            <a:br/>
            <a:r>
              <a:rPr i="1">
                <a:solidFill>
                  <a:srgbClr val="BA2121"/>
                </a:solidFill>
                <a:latin typeface="Courier"/>
              </a:rPr>
              <a:t>## -1.6887  -1.1077  -0.8035   0.5348   2.0810  </a:t>
            </a:r>
            <a:br/>
            <a:r>
              <a:rPr i="1">
                <a:solidFill>
                  <a:srgbClr val="BA2121"/>
                </a:solidFill>
                <a:latin typeface="Courier"/>
              </a:rPr>
              <a:t>## </a:t>
            </a:r>
            <a:br/>
            <a:r>
              <a:rPr i="1">
                <a:solidFill>
                  <a:srgbClr val="BA2121"/>
                </a:solidFill>
                <a:latin typeface="Courier"/>
              </a:rPr>
              <a:t>## Coefficients:</a:t>
            </a:r>
            <a:br/>
            <a:r>
              <a:rPr i="1">
                <a:solidFill>
                  <a:srgbClr val="BA2121"/>
                </a:solidFill>
                <a:latin typeface="Courier"/>
              </a:rPr>
              <a:t>##                       Estimate Std. Error z value Pr(&gt;|z|)  </a:t>
            </a:r>
            <a:br/>
            <a:r>
              <a:rPr i="1">
                <a:solidFill>
                  <a:srgbClr val="BA2121"/>
                </a:solidFill>
                <a:latin typeface="Courier"/>
              </a:rPr>
              <a:t>## (Intercept)         -1.815e+00  1.087e+00  -1.669   0.0951 .</a:t>
            </a:r>
            <a:br/>
            <a:r>
              <a:rPr i="1">
                <a:solidFill>
                  <a:srgbClr val="BA2121"/>
                </a:solidFill>
                <a:latin typeface="Courier"/>
              </a:rPr>
              <a:t>## year                 1.876e-02  1.243e-02   1.510   0.1312  </a:t>
            </a:r>
            <a:br/>
            <a:r>
              <a:rPr i="1">
                <a:solidFill>
                  <a:srgbClr val="BA2121"/>
                </a:solidFill>
                <a:latin typeface="Courier"/>
              </a:rPr>
              <a:t>## as.factor(corp)I     3.850e-09  3.535e-01   0.000   1.0000  </a:t>
            </a:r>
            <a:br/>
            <a:r>
              <a:rPr i="1">
                <a:solidFill>
                  <a:srgbClr val="BA2121"/>
                </a:solidFill>
                <a:latin typeface="Courier"/>
              </a:rPr>
              <a:t>## as.factor(corp)II   -2.877e-01  3.819e-01  -0.753   0.4512  </a:t>
            </a:r>
            <a:br/>
            <a:r>
              <a:rPr i="1">
                <a:solidFill>
                  <a:srgbClr val="BA2121"/>
                </a:solidFill>
                <a:latin typeface="Courier"/>
              </a:rPr>
              <a:t>## as.factor(corp)III  -2.877e-01  3.819e-01  -0.753   0.4512  </a:t>
            </a:r>
            <a:br/>
            <a:r>
              <a:rPr i="1">
                <a:solidFill>
                  <a:srgbClr val="BA2121"/>
                </a:solidFill>
                <a:latin typeface="Courier"/>
              </a:rPr>
              <a:t>## as.factor(corp)IV   -6.931e-01  4.330e-01  -1.601   0.1094  </a:t>
            </a:r>
            <a:br/>
            <a:r>
              <a:rPr i="1">
                <a:solidFill>
                  <a:srgbClr val="BA2121"/>
                </a:solidFill>
                <a:latin typeface="Courier"/>
              </a:rPr>
              <a:t>## as.factor(corp)IX   -2.076e-01  3.734e-01  -0.556   0.5781  </a:t>
            </a:r>
            <a:br/>
            <a:r>
              <a:rPr i="1">
                <a:solidFill>
                  <a:srgbClr val="BA2121"/>
                </a:solidFill>
                <a:latin typeface="Courier"/>
              </a:rPr>
              <a:t>## as.factor(corp)V    -3.747e-01  3.917e-01  -0.957   0.3387  </a:t>
            </a:r>
            <a:br/>
            <a:r>
              <a:rPr i="1">
                <a:solidFill>
                  <a:srgbClr val="BA2121"/>
                </a:solidFill>
                <a:latin typeface="Courier"/>
              </a:rPr>
              <a:t>## as.factor(corp)VI    6.062e-02  3.483e-01   0.174   0.8618  </a:t>
            </a:r>
            <a:br/>
            <a:r>
              <a:rPr i="1">
                <a:solidFill>
                  <a:srgbClr val="BA2121"/>
                </a:solidFill>
                <a:latin typeface="Courier"/>
              </a:rPr>
              <a:t>## as.factor(corp)VII  -2.877e-01  3.819e-01  -0.753   0.4512  </a:t>
            </a:r>
            <a:br/>
            <a:r>
              <a:rPr i="1">
                <a:solidFill>
                  <a:srgbClr val="BA2121"/>
                </a:solidFill>
                <a:latin typeface="Courier"/>
              </a:rPr>
              <a:t>## as.factor(corp)VIII -8.267e-01  4.532e-01  -1.824   0.0681 .</a:t>
            </a:r>
            <a:br/>
            <a:r>
              <a:rPr i="1">
                <a:solidFill>
                  <a:srgbClr val="BA2121"/>
                </a:solidFill>
                <a:latin typeface="Courier"/>
              </a:rPr>
              <a:t>## as.factor(corp)X    -6.454e-02  3.594e-01  -0.180   0.8575  </a:t>
            </a:r>
            <a:br/>
            <a:r>
              <a:rPr i="1">
                <a:solidFill>
                  <a:srgbClr val="BA2121"/>
                </a:solidFill>
                <a:latin typeface="Courier"/>
              </a:rPr>
              <a:t>## as.factor(corp)XI    4.463e-01  3.202e-01   1.394   0.1633  </a:t>
            </a:r>
            <a:br/>
            <a:r>
              <a:rPr i="1">
                <a:solidFill>
                  <a:srgbClr val="BA2121"/>
                </a:solidFill>
                <a:latin typeface="Courier"/>
              </a:rPr>
              <a:t>## as.factor(corp)XIV   4.055e-01  3.227e-01   1.256   0.2090  </a:t>
            </a:r>
            <a:br/>
            <a:r>
              <a:rPr i="1">
                <a:solidFill>
                  <a:srgbClr val="BA2121"/>
                </a:solidFill>
                <a:latin typeface="Courier"/>
              </a:rPr>
              <a:t>## as.factor(corp)XV   -6.931e-01  4.330e-01  -1.601   0.1094  </a:t>
            </a:r>
            <a:br/>
            <a:r>
              <a:rPr i="1">
                <a:solidFill>
                  <a:srgbClr val="BA2121"/>
                </a:solidFill>
                <a:latin typeface="Courier"/>
              </a:rPr>
              <a:t>## ---</a:t>
            </a:r>
            <a:br/>
            <a:r>
              <a:rPr i="1">
                <a:solidFill>
                  <a:srgbClr val="BA2121"/>
                </a:solidFill>
                <a:latin typeface="Courier"/>
              </a:rPr>
              <a:t>## Signif. codes:  0 '***' 0.001 '**' 0.01 '*' 0.05 '.' 0.1 ' ' 1</a:t>
            </a:r>
            <a:br/>
            <a:r>
              <a:rPr i="1">
                <a:solidFill>
                  <a:srgbClr val="BA2121"/>
                </a:solidFill>
                <a:latin typeface="Courier"/>
              </a:rPr>
              <a:t>## </a:t>
            </a:r>
            <a:br/>
            <a:r>
              <a:rPr i="1">
                <a:solidFill>
                  <a:srgbClr val="BA2121"/>
                </a:solidFill>
                <a:latin typeface="Courier"/>
              </a:rPr>
              <a:t>## (Dispersion parameter for poisson family taken to be 1)</a:t>
            </a:r>
            <a:br/>
            <a:r>
              <a:rPr i="1">
                <a:solidFill>
                  <a:srgbClr val="BA2121"/>
                </a:solidFill>
                <a:latin typeface="Courier"/>
              </a:rPr>
              <a:t>## </a:t>
            </a:r>
            <a:br/>
            <a:r>
              <a:rPr i="1">
                <a:solidFill>
                  <a:srgbClr val="BA2121"/>
                </a:solidFill>
                <a:latin typeface="Courier"/>
              </a:rPr>
              <a:t>##     Null deviance: 323.23  on 279  degrees of freedom</a:t>
            </a:r>
            <a:br/>
            <a:r>
              <a:rPr i="1">
                <a:solidFill>
                  <a:srgbClr val="BA2121"/>
                </a:solidFill>
                <a:latin typeface="Courier"/>
              </a:rPr>
              <a:t>## Residual deviance: 294.81  on 265  degrees of freedom</a:t>
            </a:r>
            <a:br/>
            <a:r>
              <a:rPr i="1">
                <a:solidFill>
                  <a:srgbClr val="BA2121"/>
                </a:solidFill>
                <a:latin typeface="Courier"/>
              </a:rPr>
              <a:t>## AIC: 629.89</a:t>
            </a:r>
            <a:br/>
            <a:r>
              <a:rPr i="1">
                <a:solidFill>
                  <a:srgbClr val="BA2121"/>
                </a:solidFill>
                <a:latin typeface="Courier"/>
              </a:rPr>
              <a:t>## </a:t>
            </a:r>
            <a:br/>
            <a:r>
              <a:rPr i="1">
                <a:solidFill>
                  <a:srgbClr val="BA2121"/>
                </a:solidFill>
                <a:latin typeface="Courier"/>
              </a:rPr>
              <a:t>## Number of Fisher Scoring iterations: 5</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136</a:t>
            </a:fld>
            <a:endParaRPr lang="en-GB"/>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[end of Session 2]</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137</a:t>
            </a:fld>
            <a:endParaRPr lang="en-GB"/>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Probability theory: distributions</a:t>
            </a:r>
          </a:p>
        </p:txBody>
      </p:sp>
      <p:pic>
        <p:nvPicPr>
          <p:cNvPr id="3" name="Picture 1" descr="LIGHT_CSW_Session2_BasicStatisticalAnalysis_files/figure-pptx/unnamed-chunk-3-1.png"/>
          <p:cNvPicPr>
            <a:picLocks noGrp="1" noChangeAspect="1"/>
          </p:cNvPicPr>
          <p:nvPr/>
        </p:nvPicPr>
        <p:blipFill>
          <a:blip r:embed="rId2"/>
          <a:stretch>
            <a:fillRect/>
          </a:stretch>
        </p:blipFill>
        <p:spPr bwMode="auto">
          <a:xfrm>
            <a:off x="1955800" y="1816100"/>
            <a:ext cx="8280400" cy="4660900"/>
          </a:xfrm>
          <a:prstGeom prst="rect">
            <a:avLst/>
          </a:prstGeom>
          <a:noFill/>
          <a:ln w="9525">
            <a:noFill/>
            <a:headEnd/>
            <a:tailEnd/>
          </a:ln>
        </p:spPr>
      </p:pic>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14</a:t>
            </a:fld>
            <a:endParaRPr lang="en-GB"/>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Probability theory: distributions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What about continuous random variables?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For a continuous random variable </a:t>
            </a:r>
            <a14:m xmlns:a14="http://schemas.microsoft.com/office/drawing/2010/main">
              <m:oMath xmlns:m="http://schemas.openxmlformats.org/officeDocument/2006/math">
                <m:r>
                  <a:rPr>
                    <a:latin typeface="Cambria Math" panose="02040503050406030204" pitchFamily="18" charset="0"/>
                  </a:rPr>
                  <m:t>𝑋</m:t>
                </m:r>
              </m:oMath>
            </a14:m>
            <a:r>
              <a:t>, </a:t>
            </a:r>
            <a14:m xmlns:a14="http://schemas.microsoft.com/office/drawing/2010/main">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𝑋</m:t>
                    </m:r>
                    <m:r>
                      <a:rPr>
                        <a:latin typeface="Cambria Math" panose="02040503050406030204" pitchFamily="18" charset="0"/>
                      </a:rPr>
                      <m:t>=</m:t>
                    </m:r>
                    <m:r>
                      <a:rPr>
                        <a:latin typeface="Cambria Math" panose="02040503050406030204" pitchFamily="18" charset="0"/>
                      </a:rPr>
                      <m:t>𝑥</m:t>
                    </m:r>
                  </m:e>
                </m:d>
                <m:r>
                  <a:rPr>
                    <a:latin typeface="Cambria Math" panose="02040503050406030204" pitchFamily="18" charset="0"/>
                  </a:rPr>
                  <m:t>=0</m:t>
                </m:r>
              </m:oMath>
            </a14:m>
            <a:r>
              <a:t> for all values of x (the probability of </a:t>
            </a:r>
            <a:r>
              <a:rPr i="1"/>
              <a:t>exactly</a:t>
            </a:r>
            <a:r>
              <a:t> realising one value among an infinity of possible values is 0). Hence it makes little sense to define a pmf.</a:t>
            </a:r>
          </a:p>
          <a:p>
            <a:pPr marL="0" lvl="0" indent="0">
              <a:buNone/>
            </a:pPr>
            <a:r>
              <a:t>Instead, we will define probabilities of </a:t>
            </a:r>
            <a14:m xmlns:a14="http://schemas.microsoft.com/office/drawing/2010/main">
              <m:oMath xmlns:m="http://schemas.openxmlformats.org/officeDocument/2006/math">
                <m:r>
                  <a:rPr>
                    <a:latin typeface="Cambria Math" panose="02040503050406030204" pitchFamily="18" charset="0"/>
                  </a:rPr>
                  <m:t>𝑋</m:t>
                </m:r>
              </m:oMath>
            </a14:m>
            <a:r>
              <a:t> taking values in specific intervals. This allows us to define a continuous equivalent to the discrete probability mass function.</a:t>
            </a:r>
          </a:p>
          <a:p>
            <a:pPr marL="0" lvl="0" indent="0">
              <a:buNone/>
            </a:pPr>
            <a:r>
              <a:t>A </a:t>
            </a:r>
            <a:r>
              <a:rPr b="1"/>
              <a:t>probability density function</a:t>
            </a:r>
            <a:r>
              <a:t> (pdf) of a random variable </a:t>
            </a:r>
            <a14:m xmlns:a14="http://schemas.microsoft.com/office/drawing/2010/main">
              <m:oMath xmlns:m="http://schemas.openxmlformats.org/officeDocument/2006/math">
                <m:r>
                  <a:rPr>
                    <a:latin typeface="Cambria Math" panose="02040503050406030204" pitchFamily="18" charset="0"/>
                  </a:rPr>
                  <m:t>𝑋</m:t>
                </m:r>
              </m:oMath>
            </a14:m>
            <a:r>
              <a:t> is a function, the area under which defines the probability of </a:t>
            </a:r>
            <a14:m xmlns:a14="http://schemas.microsoft.com/office/drawing/2010/main">
              <m:oMath xmlns:m="http://schemas.openxmlformats.org/officeDocument/2006/math">
                <m:r>
                  <a:rPr>
                    <a:latin typeface="Cambria Math" panose="02040503050406030204" pitchFamily="18" charset="0"/>
                  </a:rPr>
                  <m:t>𝑋</m:t>
                </m:r>
              </m:oMath>
            </a14:m>
            <a:r>
              <a:t> taking a value within a specific range of values. Mathematically:</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𝑎</m:t>
                      </m:r>
                      <m:r>
                        <a:rPr>
                          <a:latin typeface="Cambria Math" panose="02040503050406030204" pitchFamily="18" charset="0"/>
                        </a:rPr>
                        <m:t>&lt;</m:t>
                      </m:r>
                      <m:r>
                        <a:rPr>
                          <a:latin typeface="Cambria Math" panose="02040503050406030204" pitchFamily="18" charset="0"/>
                        </a:rPr>
                        <m:t>𝑋</m:t>
                      </m:r>
                      <m:r>
                        <a:rPr>
                          <a:latin typeface="Cambria Math" panose="02040503050406030204" pitchFamily="18" charset="0"/>
                        </a:rPr>
                        <m:t>≤</m:t>
                      </m:r>
                      <m:r>
                        <a:rPr>
                          <a:latin typeface="Cambria Math" panose="02040503050406030204" pitchFamily="18" charset="0"/>
                        </a:rPr>
                        <m:t>𝑏</m:t>
                      </m:r>
                    </m:e>
                  </m:d>
                  <m:r>
                    <a:rPr>
                      <a:latin typeface="Cambria Math" panose="02040503050406030204" pitchFamily="18" charset="0"/>
                    </a:rPr>
                    <m:t>=</m:t>
                  </m:r>
                  <m:nary>
                    <m:naryPr>
                      <m:limLoc m:val="subSup"/>
                      <m:ctrlPr>
                        <a:rPr i="1">
                          <a:latin typeface="Cambria Math" panose="02040503050406030204" pitchFamily="18" charset="0"/>
                        </a:rPr>
                      </m:ctrlPr>
                    </m:naryPr>
                    <m:sub>
                      <m:r>
                        <a:rPr>
                          <a:latin typeface="Cambria Math" panose="02040503050406030204" pitchFamily="18" charset="0"/>
                        </a:rPr>
                        <m:t>𝑎</m:t>
                      </m:r>
                    </m:sub>
                    <m:sup>
                      <m:r>
                        <a:rPr>
                          <a:latin typeface="Cambria Math" panose="02040503050406030204" pitchFamily="18" charset="0"/>
                        </a:rPr>
                        <m:t>𝑏</m:t>
                      </m:r>
                    </m:sup>
                    <m:e>
                      <m:r>
                        <a:rPr>
                          <a:latin typeface="Cambria Math" panose="02040503050406030204" pitchFamily="18" charset="0"/>
                        </a:rPr>
                        <m:t>𝑝</m:t>
                      </m:r>
                    </m:e>
                  </m:nary>
                  <m:d>
                    <m:dPr>
                      <m:ctrlPr>
                        <a:rPr i="1">
                          <a:latin typeface="Cambria Math" panose="02040503050406030204" pitchFamily="18" charset="0"/>
                        </a:rPr>
                      </m:ctrlPr>
                    </m:dPr>
                    <m:e>
                      <m:r>
                        <a:rPr>
                          <a:latin typeface="Cambria Math" panose="02040503050406030204" pitchFamily="18" charset="0"/>
                        </a:rPr>
                        <m:t>𝑥</m:t>
                      </m:r>
                    </m:e>
                  </m:d>
                  <m:r>
                    <a:rPr>
                      <a:latin typeface="Cambria Math" panose="02040503050406030204" pitchFamily="18" charset="0"/>
                    </a:rPr>
                    <m:t>𝑑𝑥</m:t>
                  </m:r>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15</a:t>
            </a:fld>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Probability theory: distributions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latin typeface="Courier"/>
              </a:rPr>
              <a:t>x</a:t>
            </a:r>
            <a:r>
              <a:rPr>
                <a:solidFill>
                  <a:srgbClr val="007020"/>
                </a:solidFill>
                <a:latin typeface="Courier"/>
              </a:rPr>
              <a:t>&lt;-</a:t>
            </a:r>
            <a:r>
              <a:rPr>
                <a:solidFill>
                  <a:srgbClr val="06287E"/>
                </a:solidFill>
                <a:latin typeface="Courier"/>
              </a:rPr>
              <a:t>seq</a:t>
            </a:r>
            <a:r>
              <a:rPr>
                <a:latin typeface="Courier"/>
              </a:rPr>
              <a:t>(</a:t>
            </a:r>
            <a:r>
              <a:rPr>
                <a:solidFill>
                  <a:srgbClr val="4070A0"/>
                </a:solidFill>
                <a:latin typeface="Courier"/>
              </a:rPr>
              <a:t>-</a:t>
            </a:r>
            <a:r>
              <a:rPr>
                <a:solidFill>
                  <a:srgbClr val="40A070"/>
                </a:solidFill>
                <a:latin typeface="Courier"/>
              </a:rPr>
              <a:t>4</a:t>
            </a:r>
            <a:r>
              <a:rPr>
                <a:latin typeface="Courier"/>
              </a:rPr>
              <a:t>,</a:t>
            </a:r>
            <a:r>
              <a:rPr>
                <a:solidFill>
                  <a:srgbClr val="40A070"/>
                </a:solidFill>
                <a:latin typeface="Courier"/>
              </a:rPr>
              <a:t>4</a:t>
            </a:r>
            <a:r>
              <a:rPr>
                <a:latin typeface="Courier"/>
              </a:rPr>
              <a:t>,</a:t>
            </a:r>
            <a:r>
              <a:rPr>
                <a:solidFill>
                  <a:srgbClr val="7D9029"/>
                </a:solidFill>
                <a:latin typeface="Courier"/>
              </a:rPr>
              <a:t>by=</a:t>
            </a:r>
            <a:r>
              <a:rPr>
                <a:solidFill>
                  <a:srgbClr val="40A070"/>
                </a:solidFill>
                <a:latin typeface="Courier"/>
              </a:rPr>
              <a:t>0.01</a:t>
            </a:r>
            <a:r>
              <a:rPr>
                <a:latin typeface="Courier"/>
              </a:rPr>
              <a:t>)</a:t>
            </a:r>
            <a:br/>
            <a:r>
              <a:rPr>
                <a:latin typeface="Courier"/>
              </a:rPr>
              <a:t>xArea </a:t>
            </a:r>
            <a:r>
              <a:rPr>
                <a:solidFill>
                  <a:srgbClr val="007020"/>
                </a:solidFill>
                <a:latin typeface="Courier"/>
              </a:rPr>
              <a:t>&lt;-</a:t>
            </a:r>
            <a:r>
              <a:rPr>
                <a:latin typeface="Courier"/>
              </a:rPr>
              <a:t> </a:t>
            </a:r>
            <a:r>
              <a:rPr>
                <a:solidFill>
                  <a:srgbClr val="06287E"/>
                </a:solidFill>
                <a:latin typeface="Courier"/>
              </a:rPr>
              <a:t>seq</a:t>
            </a:r>
            <a:r>
              <a:rPr>
                <a:latin typeface="Courier"/>
              </a:rPr>
              <a:t>(</a:t>
            </a:r>
            <a:r>
              <a:rPr>
                <a:solidFill>
                  <a:srgbClr val="4070A0"/>
                </a:solidFill>
                <a:latin typeface="Courier"/>
              </a:rPr>
              <a:t>-</a:t>
            </a:r>
            <a:r>
              <a:rPr>
                <a:solidFill>
                  <a:srgbClr val="40A070"/>
                </a:solidFill>
                <a:latin typeface="Courier"/>
              </a:rPr>
              <a:t>2</a:t>
            </a:r>
            <a:r>
              <a:rPr>
                <a:latin typeface="Courier"/>
              </a:rPr>
              <a:t>,</a:t>
            </a:r>
            <a:r>
              <a:rPr>
                <a:solidFill>
                  <a:srgbClr val="40A070"/>
                </a:solidFill>
                <a:latin typeface="Courier"/>
              </a:rPr>
              <a:t>0.5</a:t>
            </a:r>
            <a:r>
              <a:rPr>
                <a:latin typeface="Courier"/>
              </a:rPr>
              <a:t>,</a:t>
            </a:r>
            <a:r>
              <a:rPr>
                <a:solidFill>
                  <a:srgbClr val="7D9029"/>
                </a:solidFill>
                <a:latin typeface="Courier"/>
              </a:rPr>
              <a:t>by=</a:t>
            </a:r>
            <a:r>
              <a:rPr>
                <a:solidFill>
                  <a:srgbClr val="40A070"/>
                </a:solidFill>
                <a:latin typeface="Courier"/>
              </a:rPr>
              <a:t>0.01</a:t>
            </a:r>
            <a:r>
              <a:rPr>
                <a:latin typeface="Courier"/>
              </a:rPr>
              <a:t>)</a:t>
            </a:r>
            <a:br/>
            <a:r>
              <a:rPr>
                <a:latin typeface="Courier"/>
              </a:rPr>
              <a:t>yArea </a:t>
            </a:r>
            <a:r>
              <a:rPr>
                <a:solidFill>
                  <a:srgbClr val="007020"/>
                </a:solidFill>
                <a:latin typeface="Courier"/>
              </a:rPr>
              <a:t>&lt;-</a:t>
            </a:r>
            <a:r>
              <a:rPr>
                <a:latin typeface="Courier"/>
              </a:rPr>
              <a:t> </a:t>
            </a:r>
            <a:r>
              <a:rPr>
                <a:solidFill>
                  <a:srgbClr val="06287E"/>
                </a:solidFill>
                <a:latin typeface="Courier"/>
              </a:rPr>
              <a:t>dnorm</a:t>
            </a:r>
            <a:r>
              <a:rPr>
                <a:latin typeface="Courier"/>
              </a:rPr>
              <a:t>(xArea)</a:t>
            </a:r>
            <a:br/>
            <a:br/>
            <a:r>
              <a:rPr>
                <a:solidFill>
                  <a:srgbClr val="06287E"/>
                </a:solidFill>
                <a:latin typeface="Courier"/>
              </a:rPr>
              <a:t>par</a:t>
            </a:r>
            <a:r>
              <a:rPr>
                <a:latin typeface="Courier"/>
              </a:rPr>
              <a:t>(</a:t>
            </a:r>
            <a:r>
              <a:rPr>
                <a:solidFill>
                  <a:srgbClr val="7D9029"/>
                </a:solidFill>
                <a:latin typeface="Courier"/>
              </a:rPr>
              <a:t>mar=</a:t>
            </a:r>
            <a:r>
              <a:rPr>
                <a:solidFill>
                  <a:srgbClr val="06287E"/>
                </a:solidFill>
                <a:latin typeface="Courier"/>
              </a:rPr>
              <a:t>c</a:t>
            </a:r>
            <a:r>
              <a:rPr>
                <a:latin typeface="Courier"/>
              </a:rPr>
              <a:t>(</a:t>
            </a:r>
            <a:r>
              <a:rPr>
                <a:solidFill>
                  <a:srgbClr val="40A070"/>
                </a:solidFill>
                <a:latin typeface="Courier"/>
              </a:rPr>
              <a:t>5</a:t>
            </a:r>
            <a:r>
              <a:rPr>
                <a:latin typeface="Courier"/>
              </a:rPr>
              <a:t>,</a:t>
            </a:r>
            <a:r>
              <a:rPr>
                <a:solidFill>
                  <a:srgbClr val="40A070"/>
                </a:solidFill>
                <a:latin typeface="Courier"/>
              </a:rPr>
              <a:t>5</a:t>
            </a:r>
            <a:r>
              <a:rPr>
                <a:latin typeface="Courier"/>
              </a:rPr>
              <a:t>,</a:t>
            </a:r>
            <a:r>
              <a:rPr>
                <a:solidFill>
                  <a:srgbClr val="40A070"/>
                </a:solidFill>
                <a:latin typeface="Courier"/>
              </a:rPr>
              <a:t>5</a:t>
            </a:r>
            <a:r>
              <a:rPr>
                <a:latin typeface="Courier"/>
              </a:rPr>
              <a:t>,</a:t>
            </a:r>
            <a:r>
              <a:rPr>
                <a:solidFill>
                  <a:srgbClr val="40A070"/>
                </a:solidFill>
                <a:latin typeface="Courier"/>
              </a:rPr>
              <a:t>1</a:t>
            </a:r>
            <a:r>
              <a:rPr>
                <a:latin typeface="Courier"/>
              </a:rPr>
              <a:t>))</a:t>
            </a:r>
            <a:br/>
            <a:r>
              <a:rPr>
                <a:solidFill>
                  <a:srgbClr val="06287E"/>
                </a:solidFill>
                <a:latin typeface="Courier"/>
              </a:rPr>
              <a:t>plot</a:t>
            </a:r>
            <a:r>
              <a:rPr>
                <a:latin typeface="Courier"/>
              </a:rPr>
              <a:t>(x, </a:t>
            </a:r>
            <a:r>
              <a:rPr>
                <a:solidFill>
                  <a:srgbClr val="06287E"/>
                </a:solidFill>
                <a:latin typeface="Courier"/>
              </a:rPr>
              <a:t>dnorm</a:t>
            </a:r>
            <a:r>
              <a:rPr>
                <a:latin typeface="Courier"/>
              </a:rPr>
              <a:t>(x), </a:t>
            </a:r>
            <a:r>
              <a:rPr>
                <a:solidFill>
                  <a:srgbClr val="7D9029"/>
                </a:solidFill>
                <a:latin typeface="Courier"/>
              </a:rPr>
              <a:t>main=</a:t>
            </a:r>
            <a:r>
              <a:rPr>
                <a:solidFill>
                  <a:srgbClr val="4070A0"/>
                </a:solidFill>
                <a:latin typeface="Courier"/>
              </a:rPr>
              <a:t>"pdf of the standard normal"</a:t>
            </a:r>
            <a:r>
              <a:rPr>
                <a:latin typeface="Courier"/>
              </a:rPr>
              <a:t>, </a:t>
            </a:r>
            <a:r>
              <a:rPr>
                <a:solidFill>
                  <a:srgbClr val="7D9029"/>
                </a:solidFill>
                <a:latin typeface="Courier"/>
              </a:rPr>
              <a:t>xlab=</a:t>
            </a:r>
            <a:r>
              <a:rPr>
                <a:solidFill>
                  <a:srgbClr val="4070A0"/>
                </a:solidFill>
                <a:latin typeface="Courier"/>
              </a:rPr>
              <a:t>"x"</a:t>
            </a:r>
            <a:r>
              <a:rPr>
                <a:latin typeface="Courier"/>
              </a:rPr>
              <a:t>, </a:t>
            </a:r>
            <a:r>
              <a:rPr>
                <a:solidFill>
                  <a:srgbClr val="7D9029"/>
                </a:solidFill>
                <a:latin typeface="Courier"/>
              </a:rPr>
              <a:t>ylab=</a:t>
            </a:r>
            <a:r>
              <a:rPr>
                <a:solidFill>
                  <a:srgbClr val="4070A0"/>
                </a:solidFill>
                <a:latin typeface="Courier"/>
              </a:rPr>
              <a:t>"density"</a:t>
            </a:r>
            <a:r>
              <a:rPr>
                <a:latin typeface="Courier"/>
              </a:rPr>
              <a:t>, </a:t>
            </a:r>
            <a:r>
              <a:rPr>
                <a:solidFill>
                  <a:srgbClr val="7D9029"/>
                </a:solidFill>
                <a:latin typeface="Courier"/>
              </a:rPr>
              <a:t>type=</a:t>
            </a:r>
            <a:r>
              <a:rPr>
                <a:solidFill>
                  <a:srgbClr val="4070A0"/>
                </a:solidFill>
                <a:latin typeface="Courier"/>
              </a:rPr>
              <a:t>"l"</a:t>
            </a:r>
            <a:r>
              <a:rPr>
                <a:latin typeface="Courier"/>
              </a:rPr>
              <a:t>, </a:t>
            </a:r>
            <a:r>
              <a:rPr>
                <a:solidFill>
                  <a:srgbClr val="7D9029"/>
                </a:solidFill>
                <a:latin typeface="Courier"/>
              </a:rPr>
              <a:t>cex.lab=</a:t>
            </a:r>
            <a:r>
              <a:rPr>
                <a:solidFill>
                  <a:srgbClr val="40A070"/>
                </a:solidFill>
                <a:latin typeface="Courier"/>
              </a:rPr>
              <a:t>2.5</a:t>
            </a:r>
            <a:r>
              <a:rPr>
                <a:latin typeface="Courier"/>
              </a:rPr>
              <a:t>,</a:t>
            </a:r>
            <a:r>
              <a:rPr>
                <a:solidFill>
                  <a:srgbClr val="7D9029"/>
                </a:solidFill>
                <a:latin typeface="Courier"/>
              </a:rPr>
              <a:t>cex.axis=</a:t>
            </a:r>
            <a:r>
              <a:rPr>
                <a:solidFill>
                  <a:srgbClr val="40A070"/>
                </a:solidFill>
                <a:latin typeface="Courier"/>
              </a:rPr>
              <a:t>2.5</a:t>
            </a:r>
            <a:r>
              <a:rPr>
                <a:latin typeface="Courier"/>
              </a:rPr>
              <a:t>,</a:t>
            </a:r>
            <a:r>
              <a:rPr>
                <a:solidFill>
                  <a:srgbClr val="7D9029"/>
                </a:solidFill>
                <a:latin typeface="Courier"/>
              </a:rPr>
              <a:t>cex.main=</a:t>
            </a:r>
            <a:r>
              <a:rPr>
                <a:solidFill>
                  <a:srgbClr val="40A070"/>
                </a:solidFill>
                <a:latin typeface="Courier"/>
              </a:rPr>
              <a:t>2.5</a:t>
            </a:r>
            <a:r>
              <a:rPr>
                <a:latin typeface="Courier"/>
              </a:rPr>
              <a:t>) </a:t>
            </a:r>
            <a:br/>
            <a:r>
              <a:rPr>
                <a:solidFill>
                  <a:srgbClr val="06287E"/>
                </a:solidFill>
                <a:latin typeface="Courier"/>
              </a:rPr>
              <a:t>polygon</a:t>
            </a:r>
            <a:r>
              <a:rPr>
                <a:latin typeface="Courier"/>
              </a:rPr>
              <a:t>(</a:t>
            </a:r>
            <a:r>
              <a:rPr>
                <a:solidFill>
                  <a:srgbClr val="06287E"/>
                </a:solidFill>
                <a:latin typeface="Courier"/>
              </a:rPr>
              <a:t>c</a:t>
            </a:r>
            <a:r>
              <a:rPr>
                <a:latin typeface="Courier"/>
              </a:rPr>
              <a:t>(</a:t>
            </a:r>
            <a:r>
              <a:rPr>
                <a:solidFill>
                  <a:srgbClr val="4070A0"/>
                </a:solidFill>
                <a:latin typeface="Courier"/>
              </a:rPr>
              <a:t>-</a:t>
            </a:r>
            <a:r>
              <a:rPr>
                <a:solidFill>
                  <a:srgbClr val="40A070"/>
                </a:solidFill>
                <a:latin typeface="Courier"/>
              </a:rPr>
              <a:t>2</a:t>
            </a:r>
            <a:r>
              <a:rPr>
                <a:latin typeface="Courier"/>
              </a:rPr>
              <a:t>,xArea,</a:t>
            </a:r>
            <a:r>
              <a:rPr>
                <a:solidFill>
                  <a:srgbClr val="40A070"/>
                </a:solidFill>
                <a:latin typeface="Courier"/>
              </a:rPr>
              <a:t>0.5</a:t>
            </a:r>
            <a:r>
              <a:rPr>
                <a:latin typeface="Courier"/>
              </a:rPr>
              <a:t>),</a:t>
            </a:r>
            <a:r>
              <a:rPr>
                <a:solidFill>
                  <a:srgbClr val="06287E"/>
                </a:solidFill>
                <a:latin typeface="Courier"/>
              </a:rPr>
              <a:t>c</a:t>
            </a:r>
            <a:r>
              <a:rPr>
                <a:latin typeface="Courier"/>
              </a:rPr>
              <a:t>(</a:t>
            </a:r>
            <a:r>
              <a:rPr>
                <a:solidFill>
                  <a:srgbClr val="40A070"/>
                </a:solidFill>
                <a:latin typeface="Courier"/>
              </a:rPr>
              <a:t>0</a:t>
            </a:r>
            <a:r>
              <a:rPr>
                <a:latin typeface="Courier"/>
              </a:rPr>
              <a:t>,yArea,</a:t>
            </a:r>
            <a:r>
              <a:rPr>
                <a:solidFill>
                  <a:srgbClr val="40A070"/>
                </a:solidFill>
                <a:latin typeface="Courier"/>
              </a:rPr>
              <a:t>0</a:t>
            </a:r>
            <a:r>
              <a:rPr>
                <a:latin typeface="Courier"/>
              </a:rPr>
              <a:t>),</a:t>
            </a:r>
            <a:r>
              <a:rPr>
                <a:solidFill>
                  <a:srgbClr val="7D9029"/>
                </a:solidFill>
                <a:latin typeface="Courier"/>
              </a:rPr>
              <a:t>col=</a:t>
            </a:r>
            <a:r>
              <a:rPr>
                <a:solidFill>
                  <a:srgbClr val="4070A0"/>
                </a:solidFill>
                <a:latin typeface="Courier"/>
              </a:rPr>
              <a:t>'steelblue'</a:t>
            </a:r>
            <a:r>
              <a:rPr>
                <a:latin typeface="Courier"/>
              </a:rPr>
              <a:t>,</a:t>
            </a:r>
            <a:r>
              <a:rPr>
                <a:solidFill>
                  <a:srgbClr val="7D9029"/>
                </a:solidFill>
                <a:latin typeface="Courier"/>
              </a:rPr>
              <a:t>lty=</a:t>
            </a:r>
            <a:r>
              <a:rPr>
                <a:solidFill>
                  <a:srgbClr val="40A070"/>
                </a:solidFill>
                <a:latin typeface="Courier"/>
              </a:rPr>
              <a:t>0</a:t>
            </a:r>
            <a:r>
              <a:rPr>
                <a:latin typeface="Courier"/>
              </a:rPr>
              <a:t>)</a:t>
            </a:r>
            <a:br/>
            <a:r>
              <a:rPr>
                <a:solidFill>
                  <a:srgbClr val="06287E"/>
                </a:solidFill>
                <a:latin typeface="Courier"/>
              </a:rPr>
              <a:t>text</a:t>
            </a:r>
            <a:r>
              <a:rPr>
                <a:latin typeface="Courier"/>
              </a:rPr>
              <a:t>(</a:t>
            </a:r>
            <a:r>
              <a:rPr>
                <a:solidFill>
                  <a:srgbClr val="7D9029"/>
                </a:solidFill>
                <a:latin typeface="Courier"/>
              </a:rPr>
              <a:t>cex=</a:t>
            </a:r>
            <a:r>
              <a:rPr>
                <a:solidFill>
                  <a:srgbClr val="40A070"/>
                </a:solidFill>
                <a:latin typeface="Courier"/>
              </a:rPr>
              <a:t>2.5</a:t>
            </a:r>
            <a:r>
              <a:rPr>
                <a:latin typeface="Courier"/>
              </a:rPr>
              <a:t>,</a:t>
            </a:r>
            <a:r>
              <a:rPr>
                <a:solidFill>
                  <a:srgbClr val="4070A0"/>
                </a:solidFill>
                <a:latin typeface="Courier"/>
              </a:rPr>
              <a:t>"P(-2&lt;X&lt;0.5)=0.67"</a:t>
            </a:r>
            <a:r>
              <a:rPr>
                <a:latin typeface="Courier"/>
              </a:rPr>
              <a:t>,</a:t>
            </a:r>
            <a:r>
              <a:rPr>
                <a:solidFill>
                  <a:srgbClr val="7D9029"/>
                </a:solidFill>
                <a:latin typeface="Courier"/>
              </a:rPr>
              <a:t>x=</a:t>
            </a:r>
            <a:r>
              <a:rPr>
                <a:solidFill>
                  <a:srgbClr val="4070A0"/>
                </a:solidFill>
                <a:latin typeface="Courier"/>
              </a:rPr>
              <a:t>-</a:t>
            </a:r>
            <a:r>
              <a:rPr>
                <a:solidFill>
                  <a:srgbClr val="40A070"/>
                </a:solidFill>
                <a:latin typeface="Courier"/>
              </a:rPr>
              <a:t>2.5</a:t>
            </a:r>
            <a:r>
              <a:rPr>
                <a:latin typeface="Courier"/>
              </a:rPr>
              <a:t>,</a:t>
            </a:r>
            <a:r>
              <a:rPr>
                <a:solidFill>
                  <a:srgbClr val="7D9029"/>
                </a:solidFill>
                <a:latin typeface="Courier"/>
              </a:rPr>
              <a:t>y=</a:t>
            </a:r>
            <a:r>
              <a:rPr>
                <a:solidFill>
                  <a:srgbClr val="40A070"/>
                </a:solidFill>
                <a:latin typeface="Courier"/>
              </a:rPr>
              <a:t>0.25</a:t>
            </a:r>
            <a:r>
              <a:rPr>
                <a:latin typeface="Courier"/>
              </a:rPr>
              <a:t>,</a:t>
            </a:r>
            <a:r>
              <a:rPr>
                <a:solidFill>
                  <a:srgbClr val="7D9029"/>
                </a:solidFill>
                <a:latin typeface="Courier"/>
              </a:rPr>
              <a:t>col=</a:t>
            </a:r>
            <a:r>
              <a:rPr>
                <a:solidFill>
                  <a:srgbClr val="4070A0"/>
                </a:solidFill>
                <a:latin typeface="Courier"/>
              </a:rPr>
              <a:t>"steelblue"</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16</a:t>
            </a:fld>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Probability theory: distributions</a:t>
            </a:r>
          </a:p>
        </p:txBody>
      </p:sp>
      <p:pic>
        <p:nvPicPr>
          <p:cNvPr id="3" name="Picture 1" descr="LIGHT_CSW_Session2_BasicStatisticalAnalysis_files/figure-pptx/unnamed-chunk-5-1.png"/>
          <p:cNvPicPr>
            <a:picLocks noGrp="1" noChangeAspect="1"/>
          </p:cNvPicPr>
          <p:nvPr/>
        </p:nvPicPr>
        <p:blipFill>
          <a:blip r:embed="rId2"/>
          <a:stretch>
            <a:fillRect/>
          </a:stretch>
        </p:blipFill>
        <p:spPr bwMode="auto">
          <a:xfrm>
            <a:off x="1955800" y="1816100"/>
            <a:ext cx="8280400" cy="4660900"/>
          </a:xfrm>
          <a:prstGeom prst="rect">
            <a:avLst/>
          </a:prstGeom>
          <a:noFill/>
          <a:ln w="9525">
            <a:noFill/>
            <a:headEnd/>
            <a:tailEnd/>
          </a:ln>
        </p:spPr>
      </p:pic>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17</a:t>
            </a:fld>
            <a:endParaRPr 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Probability theory: distributions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Bernoulli distribution</a:t>
            </a:r>
          </a:p>
          <a:p>
            <a:pPr marL="0" lvl="0" indent="0">
              <a:buNone/>
            </a:pPr>
            <a:r>
              <a:t>This Bernoulli distribution describes experiments with only 2 possible outcomes, one of which occurs with probability </a:t>
            </a:r>
            <a14:m xmlns:a14="http://schemas.microsoft.com/office/drawing/2010/main">
              <m:oMath xmlns:m="http://schemas.openxmlformats.org/officeDocument/2006/math">
                <m:r>
                  <a:rPr>
                    <a:latin typeface="Cambria Math" panose="02040503050406030204" pitchFamily="18" charset="0"/>
                  </a:rPr>
                  <m:t>𝑝</m:t>
                </m:r>
              </m:oMath>
            </a14:m>
            <a:r>
              <a:t>.</a:t>
            </a:r>
          </a:p>
          <a:p>
            <a:pPr marL="0" lvl="0" indent="0">
              <a:buNone/>
            </a:pPr>
            <a14:m xmlns:a14="http://schemas.microsoft.com/office/drawing/2010/main">
              <m:oMath xmlns:m="http://schemas.openxmlformats.org/officeDocument/2006/math">
                <m:r>
                  <a:rPr>
                    <a:latin typeface="Cambria Math" panose="02040503050406030204" pitchFamily="18" charset="0"/>
                  </a:rPr>
                  <m:t>𝑋</m:t>
                </m:r>
                <m:r>
                  <a:rPr>
                    <a:latin typeface="Cambria Math" panose="02040503050406030204" pitchFamily="18" charset="0"/>
                  </a:rPr>
                  <m:t>∼</m:t>
                </m:r>
                <m:r>
                  <m:rPr>
                    <m:nor/>
                  </m:rPr>
                  <a:rPr/>
                  <m:t> </m:t>
                </m:r>
                <m:r>
                  <m:rPr>
                    <m:nor/>
                  </m:rPr>
                  <a:rPr/>
                  <m:t>Bern</m:t>
                </m:r>
                <m:d>
                  <m:dPr>
                    <m:ctrlPr>
                      <a:rPr i="1">
                        <a:latin typeface="Cambria Math" panose="02040503050406030204" pitchFamily="18" charset="0"/>
                      </a:rPr>
                    </m:ctrlPr>
                  </m:dPr>
                  <m:e>
                    <m:r>
                      <a:rPr>
                        <a:latin typeface="Cambria Math" panose="02040503050406030204" pitchFamily="18" charset="0"/>
                      </a:rPr>
                      <m:t>𝑝</m:t>
                    </m:r>
                  </m:e>
                </m:d>
              </m:oMath>
            </a14:m>
            <a:r>
              <a:t> if</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𝑋</m:t>
                      </m:r>
                      <m:r>
                        <a:rPr>
                          <a:latin typeface="Cambria Math" panose="02040503050406030204" pitchFamily="18" charset="0"/>
                        </a:rPr>
                        <m:t>=</m:t>
                      </m:r>
                      <m:r>
                        <a:rPr>
                          <a:latin typeface="Cambria Math" panose="02040503050406030204" pitchFamily="18" charset="0"/>
                        </a:rPr>
                        <m:t>𝑥</m:t>
                      </m:r>
                    </m:e>
                  </m:d>
                  <m:r>
                    <a:rPr>
                      <a:latin typeface="Cambria Math" panose="02040503050406030204" pitchFamily="18" charset="0"/>
                    </a:rPr>
                    <m:t>=</m:t>
                  </m:r>
                  <m:d>
                    <m:dPr>
                      <m:begChr m:val="{"/>
                      <m:endChr m:val=""/>
                      <m:ctrlPr>
                        <a:rPr i="1">
                          <a:latin typeface="Cambria Math" panose="02040503050406030204" pitchFamily="18" charset="0"/>
                        </a:rPr>
                      </m:ctrlPr>
                    </m:dPr>
                    <m:e>
                      <m:m>
                        <m:mPr>
                          <m:mcs>
                            <m:mc>
                              <m:mcPr>
                                <m:count m:val="2"/>
                                <m:mcJc m:val="center"/>
                              </m:mcPr>
                            </m:mc>
                          </m:mcs>
                          <m:ctrlPr>
                            <a:rPr i="1">
                              <a:latin typeface="Cambria Math" panose="02040503050406030204" pitchFamily="18" charset="0"/>
                            </a:rPr>
                          </m:ctrlPr>
                        </m:mPr>
                        <m:mr>
                          <m:e>
                            <m:r>
                              <a:rPr>
                                <a:latin typeface="Cambria Math" panose="02040503050406030204" pitchFamily="18" charset="0"/>
                              </a:rPr>
                              <m:t>𝑝</m:t>
                            </m:r>
                          </m:e>
                          <m:e>
                            <m:r>
                              <m:rPr>
                                <m:nor/>
                              </m:rPr>
                              <a:rPr/>
                              <m:t> </m:t>
                            </m:r>
                            <m:r>
                              <m:rPr>
                                <m:nor/>
                              </m:rPr>
                              <a:rPr/>
                              <m:t>if</m:t>
                            </m:r>
                            <m:r>
                              <m:rPr>
                                <m:nor/>
                              </m:rPr>
                              <a:rPr/>
                              <m:t> </m:t>
                            </m:r>
                            <m:r>
                              <a:rPr>
                                <a:latin typeface="Cambria Math" panose="02040503050406030204" pitchFamily="18" charset="0"/>
                              </a:rPr>
                              <m:t>𝑥</m:t>
                            </m:r>
                            <m:r>
                              <a:rPr>
                                <a:latin typeface="Cambria Math" panose="02040503050406030204" pitchFamily="18" charset="0"/>
                              </a:rPr>
                              <m:t>=1</m:t>
                            </m:r>
                          </m:e>
                        </m:mr>
                        <m:mr>
                          <m:e>
                            <m:r>
                              <a:rPr>
                                <a:latin typeface="Cambria Math" panose="02040503050406030204" pitchFamily="18" charset="0"/>
                              </a:rPr>
                              <m:t>1−</m:t>
                            </m:r>
                            <m:r>
                              <a:rPr>
                                <a:latin typeface="Cambria Math" panose="02040503050406030204" pitchFamily="18" charset="0"/>
                              </a:rPr>
                              <m:t>𝑝</m:t>
                            </m:r>
                          </m:e>
                          <m:e>
                            <m:r>
                              <m:rPr>
                                <m:nor/>
                              </m:rPr>
                              <a:rPr/>
                              <m:t> </m:t>
                            </m:r>
                            <m:r>
                              <m:rPr>
                                <m:nor/>
                              </m:rPr>
                              <a:rPr/>
                              <m:t>if</m:t>
                            </m:r>
                            <m:r>
                              <m:rPr>
                                <m:nor/>
                              </m:rPr>
                              <a:rPr/>
                              <m:t> </m:t>
                            </m:r>
                            <m:r>
                              <a:rPr>
                                <a:latin typeface="Cambria Math" panose="02040503050406030204" pitchFamily="18" charset="0"/>
                              </a:rPr>
                              <m:t>𝑥</m:t>
                            </m:r>
                            <m:r>
                              <a:rPr>
                                <a:latin typeface="Cambria Math" panose="02040503050406030204" pitchFamily="18" charset="0"/>
                              </a:rPr>
                              <m:t>=0</m:t>
                            </m:r>
                          </m:e>
                        </m:mr>
                        <m:mr>
                          <m:e>
                            <m:r>
                              <a:rPr>
                                <a:latin typeface="Cambria Math" panose="02040503050406030204" pitchFamily="18" charset="0"/>
                              </a:rPr>
                              <m:t>0</m:t>
                            </m:r>
                          </m:e>
                          <m:e>
                            <m:r>
                              <m:rPr>
                                <m:nor/>
                              </m:rPr>
                              <a:rPr/>
                              <m:t> </m:t>
                            </m:r>
                            <m:r>
                              <m:rPr>
                                <m:nor/>
                              </m:rPr>
                              <a:rPr/>
                              <m:t>otherwise</m:t>
                            </m:r>
                          </m:e>
                        </m:mr>
                      </m:m>
                    </m:e>
                  </m:d>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𝐸</m:t>
                  </m:r>
                  <m:d>
                    <m:dPr>
                      <m:ctrlPr>
                        <a:rPr i="1">
                          <a:latin typeface="Cambria Math" panose="02040503050406030204" pitchFamily="18" charset="0"/>
                        </a:rPr>
                      </m:ctrlPr>
                    </m:dPr>
                    <m:e>
                      <m:r>
                        <a:rPr>
                          <a:latin typeface="Cambria Math" panose="02040503050406030204" pitchFamily="18" charset="0"/>
                        </a:rPr>
                        <m:t>𝑋</m:t>
                      </m:r>
                    </m:e>
                  </m:d>
                  <m:r>
                    <a:rPr>
                      <a:latin typeface="Cambria Math" panose="02040503050406030204" pitchFamily="18" charset="0"/>
                    </a:rPr>
                    <m:t>=</m:t>
                  </m:r>
                  <m:r>
                    <a:rPr>
                      <a:latin typeface="Cambria Math" panose="02040503050406030204" pitchFamily="18" charset="0"/>
                    </a:rPr>
                    <m:t>𝑝</m:t>
                  </m:r>
                  <m:r>
                    <a:rPr>
                      <a:latin typeface="Cambria Math" panose="02040503050406030204" pitchFamily="18" charset="0"/>
                    </a:rPr>
                    <m:t>, </m:t>
                  </m:r>
                  <m:r>
                    <a:rPr>
                      <a:latin typeface="Cambria Math" panose="02040503050406030204" pitchFamily="18" charset="0"/>
                    </a:rPr>
                    <m:t>𝑉𝑎𝑟</m:t>
                  </m:r>
                  <m:d>
                    <m:dPr>
                      <m:ctrlPr>
                        <a:rPr i="1">
                          <a:latin typeface="Cambria Math" panose="02040503050406030204" pitchFamily="18" charset="0"/>
                        </a:rPr>
                      </m:ctrlPr>
                    </m:dPr>
                    <m:e>
                      <m:r>
                        <a:rPr>
                          <a:latin typeface="Cambria Math" panose="02040503050406030204" pitchFamily="18" charset="0"/>
                        </a:rPr>
                        <m:t>𝑋</m:t>
                      </m:r>
                    </m:e>
                  </m:d>
                  <m:r>
                    <a:rPr>
                      <a:latin typeface="Cambria Math" panose="02040503050406030204" pitchFamily="18" charset="0"/>
                    </a:rPr>
                    <m:t>=</m:t>
                  </m:r>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𝑝</m:t>
                      </m:r>
                    </m:e>
                  </m:d>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Example:</a:t>
            </a:r>
          </a:p>
          <a:p>
            <a:pPr marL="0" lvl="0" indent="0">
              <a:buNone/>
            </a:pPr>
            <a:r>
              <a:t>Coin tossing experiment.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18</a:t>
            </a:fld>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Probability theory: distributions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plotBern</a:t>
            </a:r>
            <a:r>
              <a:rPr>
                <a:solidFill>
                  <a:srgbClr val="007020"/>
                </a:solidFill>
                <a:latin typeface="Courier"/>
              </a:rPr>
              <a:t>&lt;-</a:t>
            </a:r>
            <a:r>
              <a:rPr b="1">
                <a:solidFill>
                  <a:srgbClr val="007020"/>
                </a:solidFill>
                <a:latin typeface="Courier"/>
              </a:rPr>
              <a:t>function</a:t>
            </a:r>
            <a:r>
              <a:rPr>
                <a:latin typeface="Courier"/>
              </a:rPr>
              <a:t>(p,col){</a:t>
            </a:r>
            <a:br/>
            <a:r>
              <a:rPr>
                <a:latin typeface="Courier"/>
              </a:rPr>
              <a:t>  x</a:t>
            </a:r>
            <a:r>
              <a:rPr>
                <a:solidFill>
                  <a:srgbClr val="007020"/>
                </a:solidFill>
                <a:latin typeface="Courier"/>
              </a:rPr>
              <a:t>&lt;-</a:t>
            </a:r>
            <a:r>
              <a:rPr>
                <a:solidFill>
                  <a:srgbClr val="06287E"/>
                </a:solidFill>
                <a:latin typeface="Courier"/>
              </a:rPr>
              <a:t>seq</a:t>
            </a:r>
            <a:r>
              <a:rPr>
                <a:latin typeface="Courier"/>
              </a:rPr>
              <a:t>(</a:t>
            </a:r>
            <a:r>
              <a:rPr>
                <a:solidFill>
                  <a:srgbClr val="40A070"/>
                </a:solidFill>
                <a:latin typeface="Courier"/>
              </a:rPr>
              <a:t>0</a:t>
            </a:r>
            <a:r>
              <a:rPr>
                <a:latin typeface="Courier"/>
              </a:rPr>
              <a:t>,</a:t>
            </a:r>
            <a:r>
              <a:rPr>
                <a:solidFill>
                  <a:srgbClr val="40A070"/>
                </a:solidFill>
                <a:latin typeface="Courier"/>
              </a:rPr>
              <a:t>1</a:t>
            </a:r>
            <a:r>
              <a:rPr>
                <a:latin typeface="Courier"/>
              </a:rPr>
              <a:t>,</a:t>
            </a:r>
            <a:r>
              <a:rPr>
                <a:solidFill>
                  <a:srgbClr val="7D9029"/>
                </a:solidFill>
                <a:latin typeface="Courier"/>
              </a:rPr>
              <a:t>by=</a:t>
            </a:r>
            <a:r>
              <a:rPr>
                <a:solidFill>
                  <a:srgbClr val="40A070"/>
                </a:solidFill>
                <a:latin typeface="Courier"/>
              </a:rPr>
              <a:t>1</a:t>
            </a:r>
            <a:r>
              <a:rPr>
                <a:latin typeface="Courier"/>
              </a:rPr>
              <a:t>)</a:t>
            </a:r>
            <a:br/>
            <a:r>
              <a:rPr>
                <a:latin typeface="Courier"/>
              </a:rPr>
              <a:t>  px</a:t>
            </a:r>
            <a:r>
              <a:rPr>
                <a:solidFill>
                  <a:srgbClr val="007020"/>
                </a:solidFill>
                <a:latin typeface="Courier"/>
              </a:rPr>
              <a:t>&lt;-</a:t>
            </a:r>
            <a:r>
              <a:rPr>
                <a:solidFill>
                  <a:srgbClr val="06287E"/>
                </a:solidFill>
                <a:latin typeface="Courier"/>
              </a:rPr>
              <a:t>dbinom</a:t>
            </a:r>
            <a:r>
              <a:rPr>
                <a:latin typeface="Courier"/>
              </a:rPr>
              <a:t>(x,</a:t>
            </a:r>
            <a:r>
              <a:rPr>
                <a:solidFill>
                  <a:srgbClr val="7D9029"/>
                </a:solidFill>
                <a:latin typeface="Courier"/>
              </a:rPr>
              <a:t>size=</a:t>
            </a:r>
            <a:r>
              <a:rPr>
                <a:solidFill>
                  <a:srgbClr val="40A070"/>
                </a:solidFill>
                <a:latin typeface="Courier"/>
              </a:rPr>
              <a:t>1</a:t>
            </a:r>
            <a:r>
              <a:rPr>
                <a:latin typeface="Courier"/>
              </a:rPr>
              <a:t>,</a:t>
            </a:r>
            <a:r>
              <a:rPr>
                <a:solidFill>
                  <a:srgbClr val="7D9029"/>
                </a:solidFill>
                <a:latin typeface="Courier"/>
              </a:rPr>
              <a:t>prob=</a:t>
            </a:r>
            <a:r>
              <a:rPr>
                <a:latin typeface="Courier"/>
              </a:rPr>
              <a:t>p)</a:t>
            </a:r>
            <a:br/>
            <a:r>
              <a:rPr>
                <a:latin typeface="Courier"/>
              </a:rPr>
              <a:t>  df</a:t>
            </a:r>
            <a:r>
              <a:rPr>
                <a:solidFill>
                  <a:srgbClr val="007020"/>
                </a:solidFill>
                <a:latin typeface="Courier"/>
              </a:rPr>
              <a:t>&lt;-</a:t>
            </a:r>
            <a:r>
              <a:rPr>
                <a:solidFill>
                  <a:srgbClr val="06287E"/>
                </a:solidFill>
                <a:latin typeface="Courier"/>
              </a:rPr>
              <a:t>tibble</a:t>
            </a:r>
            <a:r>
              <a:rPr>
                <a:latin typeface="Courier"/>
              </a:rPr>
              <a:t>(</a:t>
            </a:r>
            <a:r>
              <a:rPr>
                <a:solidFill>
                  <a:srgbClr val="7D9029"/>
                </a:solidFill>
                <a:latin typeface="Courier"/>
              </a:rPr>
              <a:t>x=</a:t>
            </a:r>
            <a:r>
              <a:rPr>
                <a:latin typeface="Courier"/>
              </a:rPr>
              <a:t>x,</a:t>
            </a:r>
            <a:r>
              <a:rPr>
                <a:solidFill>
                  <a:srgbClr val="7D9029"/>
                </a:solidFill>
                <a:latin typeface="Courier"/>
              </a:rPr>
              <a:t>px=</a:t>
            </a:r>
            <a:r>
              <a:rPr>
                <a:latin typeface="Courier"/>
              </a:rPr>
              <a:t>px)</a:t>
            </a:r>
            <a:br/>
            <a:r>
              <a:rPr>
                <a:latin typeface="Courier"/>
              </a:rPr>
              <a:t>  </a:t>
            </a:r>
            <a:br/>
            <a:r>
              <a:rPr>
                <a:latin typeface="Courier"/>
              </a:rPr>
              <a:t>  g</a:t>
            </a:r>
            <a:r>
              <a:rPr>
                <a:solidFill>
                  <a:srgbClr val="007020"/>
                </a:solidFill>
                <a:latin typeface="Courier"/>
              </a:rPr>
              <a:t>&lt;-</a:t>
            </a:r>
            <a:r>
              <a:rPr>
                <a:solidFill>
                  <a:srgbClr val="06287E"/>
                </a:solidFill>
                <a:latin typeface="Courier"/>
              </a:rPr>
              <a:t>ggplot</a:t>
            </a:r>
            <a:r>
              <a:rPr>
                <a:latin typeface="Courier"/>
              </a:rPr>
              <a:t>(</a:t>
            </a:r>
            <a:r>
              <a:rPr>
                <a:solidFill>
                  <a:srgbClr val="7D9029"/>
                </a:solidFill>
                <a:latin typeface="Courier"/>
              </a:rPr>
              <a:t>data=</a:t>
            </a:r>
            <a:r>
              <a:rPr>
                <a:latin typeface="Courier"/>
              </a:rPr>
              <a:t>df,</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a:t>
            </a:r>
            <a:r>
              <a:rPr>
                <a:solidFill>
                  <a:srgbClr val="7D9029"/>
                </a:solidFill>
                <a:latin typeface="Courier"/>
              </a:rPr>
              <a:t>y=</a:t>
            </a:r>
            <a:r>
              <a:rPr>
                <a:latin typeface="Courier"/>
              </a:rPr>
              <a:t>px)) </a:t>
            </a:r>
            <a:r>
              <a:rPr>
                <a:solidFill>
                  <a:srgbClr val="4070A0"/>
                </a:solidFill>
                <a:latin typeface="Courier"/>
              </a:rPr>
              <a:t>+</a:t>
            </a:r>
            <a:br/>
            <a:r>
              <a:rPr>
                <a:latin typeface="Courier"/>
              </a:rPr>
              <a:t>    </a:t>
            </a:r>
            <a:r>
              <a:rPr>
                <a:solidFill>
                  <a:srgbClr val="06287E"/>
                </a:solidFill>
                <a:latin typeface="Courier"/>
              </a:rPr>
              <a:t>geom_bar</a:t>
            </a:r>
            <a:r>
              <a:rPr>
                <a:latin typeface="Courier"/>
              </a:rPr>
              <a:t>(</a:t>
            </a:r>
            <a:r>
              <a:rPr>
                <a:solidFill>
                  <a:srgbClr val="7D9029"/>
                </a:solidFill>
                <a:latin typeface="Courier"/>
              </a:rPr>
              <a:t>stat=</a:t>
            </a:r>
            <a:r>
              <a:rPr>
                <a:solidFill>
                  <a:srgbClr val="4070A0"/>
                </a:solidFill>
                <a:latin typeface="Courier"/>
              </a:rPr>
              <a:t>"identity"</a:t>
            </a:r>
            <a:r>
              <a:rPr>
                <a:latin typeface="Courier"/>
              </a:rPr>
              <a:t>,</a:t>
            </a:r>
            <a:r>
              <a:rPr>
                <a:solidFill>
                  <a:srgbClr val="7D9029"/>
                </a:solidFill>
                <a:latin typeface="Courier"/>
              </a:rPr>
              <a:t>fill=</a:t>
            </a:r>
            <a:r>
              <a:rPr>
                <a:latin typeface="Courier"/>
              </a:rPr>
              <a:t>col) </a:t>
            </a:r>
            <a:r>
              <a:rPr>
                <a:solidFill>
                  <a:srgbClr val="4070A0"/>
                </a:solidFill>
                <a:latin typeface="Courier"/>
              </a:rPr>
              <a:t>+</a:t>
            </a:r>
            <a:br/>
            <a:r>
              <a:rPr>
                <a:latin typeface="Courier"/>
              </a:rPr>
              <a:t>    </a:t>
            </a:r>
            <a:r>
              <a:rPr>
                <a:solidFill>
                  <a:srgbClr val="06287E"/>
                </a:solidFill>
                <a:latin typeface="Courier"/>
              </a:rPr>
              <a:t>ylab</a:t>
            </a:r>
            <a:r>
              <a:rPr>
                <a:latin typeface="Courier"/>
              </a:rPr>
              <a:t>(</a:t>
            </a:r>
            <a:r>
              <a:rPr>
                <a:solidFill>
                  <a:srgbClr val="4070A0"/>
                </a:solidFill>
                <a:latin typeface="Courier"/>
              </a:rPr>
              <a:t>"P(X=x)"</a:t>
            </a:r>
            <a:r>
              <a:rPr>
                <a:latin typeface="Courier"/>
              </a:rPr>
              <a:t>) </a:t>
            </a:r>
            <a:r>
              <a:rPr>
                <a:solidFill>
                  <a:srgbClr val="4070A0"/>
                </a:solidFill>
                <a:latin typeface="Courier"/>
              </a:rPr>
              <a:t>+</a:t>
            </a:r>
            <a:r>
              <a:rPr>
                <a:latin typeface="Courier"/>
              </a:rPr>
              <a:t> </a:t>
            </a:r>
            <a:r>
              <a:rPr>
                <a:solidFill>
                  <a:srgbClr val="06287E"/>
                </a:solidFill>
                <a:latin typeface="Courier"/>
              </a:rPr>
              <a:t>theme</a:t>
            </a:r>
            <a:r>
              <a:rPr>
                <a:latin typeface="Courier"/>
              </a:rPr>
              <a:t>(</a:t>
            </a:r>
            <a:r>
              <a:rPr>
                <a:solidFill>
                  <a:srgbClr val="7D9029"/>
                </a:solidFill>
                <a:latin typeface="Courier"/>
              </a:rPr>
              <a:t>text =</a:t>
            </a:r>
            <a:r>
              <a:rPr>
                <a:latin typeface="Courier"/>
              </a:rPr>
              <a:t> </a:t>
            </a:r>
            <a:r>
              <a:rPr>
                <a:solidFill>
                  <a:srgbClr val="06287E"/>
                </a:solidFill>
                <a:latin typeface="Courier"/>
              </a:rPr>
              <a:t>element_text</a:t>
            </a:r>
            <a:r>
              <a:rPr>
                <a:latin typeface="Courier"/>
              </a:rPr>
              <a:t>(</a:t>
            </a:r>
            <a:r>
              <a:rPr>
                <a:solidFill>
                  <a:srgbClr val="7D9029"/>
                </a:solidFill>
                <a:latin typeface="Courier"/>
              </a:rPr>
              <a:t>size=</a:t>
            </a:r>
            <a:r>
              <a:rPr>
                <a:solidFill>
                  <a:srgbClr val="40A070"/>
                </a:solidFill>
                <a:latin typeface="Courier"/>
              </a:rPr>
              <a:t>20</a:t>
            </a:r>
            <a:r>
              <a:rPr>
                <a:latin typeface="Courier"/>
              </a:rPr>
              <a:t>)) </a:t>
            </a:r>
            <a:r>
              <a:rPr>
                <a:solidFill>
                  <a:srgbClr val="4070A0"/>
                </a:solidFill>
                <a:latin typeface="Courier"/>
              </a:rPr>
              <a:t>+</a:t>
            </a:r>
            <a:br/>
            <a:r>
              <a:rPr>
                <a:latin typeface="Courier"/>
              </a:rPr>
              <a:t>    </a:t>
            </a:r>
            <a:r>
              <a:rPr>
                <a:solidFill>
                  <a:srgbClr val="06287E"/>
                </a:solidFill>
                <a:latin typeface="Courier"/>
              </a:rPr>
              <a:t>ggtitle</a:t>
            </a:r>
            <a:r>
              <a:rPr>
                <a:latin typeface="Courier"/>
              </a:rPr>
              <a:t>(</a:t>
            </a:r>
            <a:r>
              <a:rPr>
                <a:solidFill>
                  <a:srgbClr val="06287E"/>
                </a:solidFill>
                <a:latin typeface="Courier"/>
              </a:rPr>
              <a:t>paste</a:t>
            </a:r>
            <a:r>
              <a:rPr>
                <a:latin typeface="Courier"/>
              </a:rPr>
              <a:t>(</a:t>
            </a:r>
            <a:r>
              <a:rPr>
                <a:solidFill>
                  <a:srgbClr val="7D9029"/>
                </a:solidFill>
                <a:latin typeface="Courier"/>
              </a:rPr>
              <a:t>sep=</a:t>
            </a:r>
            <a:r>
              <a:rPr>
                <a:solidFill>
                  <a:srgbClr val="4070A0"/>
                </a:solidFill>
                <a:latin typeface="Courier"/>
              </a:rPr>
              <a:t>""</a:t>
            </a:r>
            <a:r>
              <a:rPr>
                <a:latin typeface="Courier"/>
              </a:rPr>
              <a:t>,</a:t>
            </a:r>
            <a:r>
              <a:rPr>
                <a:solidFill>
                  <a:srgbClr val="4070A0"/>
                </a:solidFill>
                <a:latin typeface="Courier"/>
              </a:rPr>
              <a:t>"Bernoulli with p="</a:t>
            </a:r>
            <a:r>
              <a:rPr>
                <a:latin typeface="Courier"/>
              </a:rPr>
              <a:t>,p)) </a:t>
            </a:r>
            <a:r>
              <a:rPr>
                <a:solidFill>
                  <a:srgbClr val="4070A0"/>
                </a:solidFill>
                <a:latin typeface="Courier"/>
              </a:rPr>
              <a:t>+</a:t>
            </a:r>
            <a:br/>
            <a:r>
              <a:rPr>
                <a:latin typeface="Courier"/>
              </a:rPr>
              <a:t>    </a:t>
            </a:r>
            <a:r>
              <a:rPr>
                <a:solidFill>
                  <a:srgbClr val="06287E"/>
                </a:solidFill>
                <a:latin typeface="Courier"/>
              </a:rPr>
              <a:t>scale_x_continuous</a:t>
            </a:r>
            <a:r>
              <a:rPr>
                <a:latin typeface="Courier"/>
              </a:rPr>
              <a:t>(</a:t>
            </a:r>
            <a:r>
              <a:rPr>
                <a:solidFill>
                  <a:srgbClr val="7D9029"/>
                </a:solidFill>
                <a:latin typeface="Courier"/>
              </a:rPr>
              <a:t>breaks=</a:t>
            </a:r>
            <a:r>
              <a:rPr>
                <a:solidFill>
                  <a:srgbClr val="40A070"/>
                </a:solidFill>
                <a:latin typeface="Courier"/>
              </a:rPr>
              <a:t>0</a:t>
            </a:r>
            <a:r>
              <a:rPr>
                <a:solidFill>
                  <a:srgbClr val="4070A0"/>
                </a:solidFill>
                <a:latin typeface="Courier"/>
              </a:rPr>
              <a:t>:</a:t>
            </a:r>
            <a:r>
              <a:rPr>
                <a:solidFill>
                  <a:srgbClr val="40A070"/>
                </a:solidFill>
                <a:latin typeface="Courier"/>
              </a:rPr>
              <a:t>1</a:t>
            </a:r>
            <a:r>
              <a:rPr>
                <a:latin typeface="Courier"/>
              </a:rPr>
              <a:t>) </a:t>
            </a:r>
            <a:r>
              <a:rPr>
                <a:solidFill>
                  <a:srgbClr val="4070A0"/>
                </a:solidFill>
                <a:latin typeface="Courier"/>
              </a:rPr>
              <a:t>+</a:t>
            </a:r>
            <a:br/>
            <a:r>
              <a:rPr>
                <a:latin typeface="Courier"/>
              </a:rPr>
              <a:t>    </a:t>
            </a:r>
            <a:r>
              <a:rPr>
                <a:solidFill>
                  <a:srgbClr val="06287E"/>
                </a:solidFill>
                <a:latin typeface="Courier"/>
              </a:rPr>
              <a:t>coord_cartesian</a:t>
            </a:r>
            <a:r>
              <a:rPr>
                <a:latin typeface="Courier"/>
              </a:rPr>
              <a:t>(</a:t>
            </a:r>
            <a:r>
              <a:rPr>
                <a:solidFill>
                  <a:srgbClr val="7D9029"/>
                </a:solidFill>
                <a:latin typeface="Courier"/>
              </a:rPr>
              <a:t>xlim=</a:t>
            </a:r>
            <a:r>
              <a:rPr>
                <a:solidFill>
                  <a:srgbClr val="06287E"/>
                </a:solidFill>
                <a:latin typeface="Courier"/>
              </a:rPr>
              <a:t>c</a:t>
            </a:r>
            <a:r>
              <a:rPr>
                <a:latin typeface="Courier"/>
              </a:rPr>
              <a:t>(</a:t>
            </a:r>
            <a:r>
              <a:rPr>
                <a:solidFill>
                  <a:srgbClr val="4070A0"/>
                </a:solidFill>
                <a:latin typeface="Courier"/>
              </a:rPr>
              <a:t>-</a:t>
            </a:r>
            <a:r>
              <a:rPr>
                <a:solidFill>
                  <a:srgbClr val="40A070"/>
                </a:solidFill>
                <a:latin typeface="Courier"/>
              </a:rPr>
              <a:t>0.5</a:t>
            </a:r>
            <a:r>
              <a:rPr>
                <a:latin typeface="Courier"/>
              </a:rPr>
              <a:t>,</a:t>
            </a:r>
            <a:r>
              <a:rPr>
                <a:solidFill>
                  <a:srgbClr val="40A070"/>
                </a:solidFill>
                <a:latin typeface="Courier"/>
              </a:rPr>
              <a:t>1.5</a:t>
            </a:r>
            <a:r>
              <a:rPr>
                <a:latin typeface="Courier"/>
              </a:rPr>
              <a:t>),</a:t>
            </a:r>
            <a:r>
              <a:rPr>
                <a:solidFill>
                  <a:srgbClr val="7D9029"/>
                </a:solidFill>
                <a:latin typeface="Courier"/>
              </a:rPr>
              <a:t>ylim=</a:t>
            </a:r>
            <a:r>
              <a:rPr>
                <a:solidFill>
                  <a:srgbClr val="06287E"/>
                </a:solidFill>
                <a:latin typeface="Courier"/>
              </a:rPr>
              <a:t>c</a:t>
            </a:r>
            <a:r>
              <a:rPr>
                <a:latin typeface="Courier"/>
              </a:rPr>
              <a:t>(</a:t>
            </a:r>
            <a:r>
              <a:rPr>
                <a:solidFill>
                  <a:srgbClr val="40A070"/>
                </a:solidFill>
                <a:latin typeface="Courier"/>
              </a:rPr>
              <a:t>0</a:t>
            </a:r>
            <a:r>
              <a:rPr>
                <a:latin typeface="Courier"/>
              </a:rPr>
              <a:t>,</a:t>
            </a:r>
            <a:r>
              <a:rPr>
                <a:solidFill>
                  <a:srgbClr val="40A070"/>
                </a:solidFill>
                <a:latin typeface="Courier"/>
              </a:rPr>
              <a:t>1</a:t>
            </a:r>
            <a:r>
              <a:rPr>
                <a:latin typeface="Courier"/>
              </a:rPr>
              <a:t>))</a:t>
            </a:r>
            <a:br/>
            <a:r>
              <a:rPr>
                <a:latin typeface="Courier"/>
              </a:rPr>
              <a:t>  </a:t>
            </a:r>
            <a:r>
              <a:rPr>
                <a:solidFill>
                  <a:srgbClr val="06287E"/>
                </a:solidFill>
                <a:latin typeface="Courier"/>
              </a:rPr>
              <a:t>return</a:t>
            </a:r>
            <a:r>
              <a:rPr>
                <a:latin typeface="Courier"/>
              </a:rPr>
              <a:t>(g)</a:t>
            </a:r>
            <a:br/>
            <a:r>
              <a:rPr>
                <a:latin typeface="Courier"/>
              </a:rPr>
              <a:t>}</a:t>
            </a:r>
            <a:br/>
            <a:r>
              <a:rPr>
                <a:latin typeface="Courier"/>
              </a:rPr>
              <a:t>  </a:t>
            </a:r>
            <a:br/>
            <a:r>
              <a:rPr>
                <a:latin typeface="Courier"/>
              </a:rPr>
              <a:t>g1</a:t>
            </a:r>
            <a:r>
              <a:rPr>
                <a:solidFill>
                  <a:srgbClr val="007020"/>
                </a:solidFill>
                <a:latin typeface="Courier"/>
              </a:rPr>
              <a:t>&lt;-</a:t>
            </a:r>
            <a:r>
              <a:rPr>
                <a:solidFill>
                  <a:srgbClr val="06287E"/>
                </a:solidFill>
                <a:latin typeface="Courier"/>
              </a:rPr>
              <a:t>plotBern</a:t>
            </a:r>
            <a:r>
              <a:rPr>
                <a:latin typeface="Courier"/>
              </a:rPr>
              <a:t>(</a:t>
            </a:r>
            <a:r>
              <a:rPr>
                <a:solidFill>
                  <a:srgbClr val="40A070"/>
                </a:solidFill>
                <a:latin typeface="Courier"/>
              </a:rPr>
              <a:t>0</a:t>
            </a:r>
            <a:r>
              <a:rPr>
                <a:latin typeface="Courier"/>
              </a:rPr>
              <a:t>,</a:t>
            </a:r>
            <a:r>
              <a:rPr>
                <a:solidFill>
                  <a:srgbClr val="4070A0"/>
                </a:solidFill>
                <a:latin typeface="Courier"/>
              </a:rPr>
              <a:t>"darkgrey"</a:t>
            </a:r>
            <a:r>
              <a:rPr>
                <a:latin typeface="Courier"/>
              </a:rPr>
              <a:t>); g2</a:t>
            </a:r>
            <a:r>
              <a:rPr>
                <a:solidFill>
                  <a:srgbClr val="007020"/>
                </a:solidFill>
                <a:latin typeface="Courier"/>
              </a:rPr>
              <a:t>&lt;-</a:t>
            </a:r>
            <a:r>
              <a:rPr>
                <a:solidFill>
                  <a:srgbClr val="06287E"/>
                </a:solidFill>
                <a:latin typeface="Courier"/>
              </a:rPr>
              <a:t>plotBern</a:t>
            </a:r>
            <a:r>
              <a:rPr>
                <a:latin typeface="Courier"/>
              </a:rPr>
              <a:t>(</a:t>
            </a:r>
            <a:r>
              <a:rPr>
                <a:solidFill>
                  <a:srgbClr val="40A070"/>
                </a:solidFill>
                <a:latin typeface="Courier"/>
              </a:rPr>
              <a:t>0.25</a:t>
            </a:r>
            <a:r>
              <a:rPr>
                <a:latin typeface="Courier"/>
              </a:rPr>
              <a:t>,</a:t>
            </a:r>
            <a:r>
              <a:rPr>
                <a:solidFill>
                  <a:srgbClr val="4070A0"/>
                </a:solidFill>
                <a:latin typeface="Courier"/>
              </a:rPr>
              <a:t>"steelblue"</a:t>
            </a:r>
            <a:r>
              <a:rPr>
                <a:latin typeface="Courier"/>
              </a:rPr>
              <a:t>)</a:t>
            </a:r>
            <a:br/>
            <a:r>
              <a:rPr>
                <a:latin typeface="Courier"/>
              </a:rPr>
              <a:t>g3</a:t>
            </a:r>
            <a:r>
              <a:rPr>
                <a:solidFill>
                  <a:srgbClr val="007020"/>
                </a:solidFill>
                <a:latin typeface="Courier"/>
              </a:rPr>
              <a:t>&lt;-</a:t>
            </a:r>
            <a:r>
              <a:rPr>
                <a:solidFill>
                  <a:srgbClr val="06287E"/>
                </a:solidFill>
                <a:latin typeface="Courier"/>
              </a:rPr>
              <a:t>plotBern</a:t>
            </a:r>
            <a:r>
              <a:rPr>
                <a:latin typeface="Courier"/>
              </a:rPr>
              <a:t>(</a:t>
            </a:r>
            <a:r>
              <a:rPr>
                <a:solidFill>
                  <a:srgbClr val="40A070"/>
                </a:solidFill>
                <a:latin typeface="Courier"/>
              </a:rPr>
              <a:t>0.5</a:t>
            </a:r>
            <a:r>
              <a:rPr>
                <a:latin typeface="Courier"/>
              </a:rPr>
              <a:t>,</a:t>
            </a:r>
            <a:r>
              <a:rPr>
                <a:solidFill>
                  <a:srgbClr val="4070A0"/>
                </a:solidFill>
                <a:latin typeface="Courier"/>
              </a:rPr>
              <a:t>"salmon"</a:t>
            </a:r>
            <a:r>
              <a:rPr>
                <a:latin typeface="Courier"/>
              </a:rPr>
              <a:t>); g4</a:t>
            </a:r>
            <a:r>
              <a:rPr>
                <a:solidFill>
                  <a:srgbClr val="007020"/>
                </a:solidFill>
                <a:latin typeface="Courier"/>
              </a:rPr>
              <a:t>&lt;-</a:t>
            </a:r>
            <a:r>
              <a:rPr>
                <a:solidFill>
                  <a:srgbClr val="06287E"/>
                </a:solidFill>
                <a:latin typeface="Courier"/>
              </a:rPr>
              <a:t>plotBern</a:t>
            </a:r>
            <a:r>
              <a:rPr>
                <a:latin typeface="Courier"/>
              </a:rPr>
              <a:t>(</a:t>
            </a:r>
            <a:r>
              <a:rPr>
                <a:solidFill>
                  <a:srgbClr val="40A070"/>
                </a:solidFill>
                <a:latin typeface="Courier"/>
              </a:rPr>
              <a:t>0.9</a:t>
            </a:r>
            <a:r>
              <a:rPr>
                <a:latin typeface="Courier"/>
              </a:rPr>
              <a:t>,</a:t>
            </a:r>
            <a:r>
              <a:rPr>
                <a:solidFill>
                  <a:srgbClr val="4070A0"/>
                </a:solidFill>
                <a:latin typeface="Courier"/>
              </a:rPr>
              <a:t>"orange"</a:t>
            </a:r>
            <a:r>
              <a:rPr>
                <a:latin typeface="Courier"/>
              </a:rPr>
              <a:t>)</a:t>
            </a:r>
            <a:br/>
            <a:r>
              <a:rPr>
                <a:solidFill>
                  <a:srgbClr val="06287E"/>
                </a:solidFill>
                <a:latin typeface="Courier"/>
              </a:rPr>
              <a:t>grid.arrange</a:t>
            </a:r>
            <a:r>
              <a:rPr>
                <a:latin typeface="Courier"/>
              </a:rPr>
              <a:t>(g1,g2,g3,g4)</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19</a:t>
            </a:fld>
            <a:endParaRPr lang="en-GB"/>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lstStyle/>
          <a:p>
            <a:pPr marL="0" lvl="0" indent="0">
              <a:buNone/>
            </a:pPr>
            <a:r>
              <a:t>Introduction</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2</a:t>
            </a:fld>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Probability theory: distributions</a:t>
            </a:r>
          </a:p>
        </p:txBody>
      </p:sp>
      <p:pic>
        <p:nvPicPr>
          <p:cNvPr id="3" name="Picture 1" descr="LIGHT_CSW_Session2_BasicStatisticalAnalysis_files/figure-pptx/unnamed-chunk-7-1.png"/>
          <p:cNvPicPr>
            <a:picLocks noGrp="1" noChangeAspect="1"/>
          </p:cNvPicPr>
          <p:nvPr/>
        </p:nvPicPr>
        <p:blipFill>
          <a:blip r:embed="rId2"/>
          <a:stretch>
            <a:fillRect/>
          </a:stretch>
        </p:blipFill>
        <p:spPr bwMode="auto">
          <a:xfrm>
            <a:off x="1955800" y="1816100"/>
            <a:ext cx="8280400" cy="4660900"/>
          </a:xfrm>
          <a:prstGeom prst="rect">
            <a:avLst/>
          </a:prstGeom>
          <a:noFill/>
          <a:ln w="9525">
            <a:noFill/>
            <a:headEnd/>
            <a:tailEnd/>
          </a:ln>
        </p:spPr>
      </p:pic>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20</a:t>
            </a:fld>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Probability theory: distributions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Binomial distribution</a:t>
            </a:r>
          </a:p>
          <a:p>
            <a:pPr marL="0" lvl="0" indent="0">
              <a:buNone/>
            </a:pPr>
            <a:r>
              <a:t>The binomial distribution arises when there is a finite number of repetitions of a Bernoulli experiment. It is the distribution that arises if you count the number of successes among </a:t>
            </a:r>
            <a14:m xmlns:a14="http://schemas.microsoft.com/office/drawing/2010/main">
              <m:oMath xmlns:m="http://schemas.openxmlformats.org/officeDocument/2006/math">
                <m:r>
                  <a:rPr>
                    <a:latin typeface="Cambria Math" panose="02040503050406030204" pitchFamily="18" charset="0"/>
                  </a:rPr>
                  <m:t>𝑛</m:t>
                </m:r>
              </m:oMath>
            </a14:m>
            <a:r>
              <a:t> independent Bernoulli trials, e.g. counting heads in 10 coin tosses. If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2</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𝑛</m:t>
                    </m:r>
                  </m:sub>
                </m:sSub>
              </m:oMath>
            </a14:m>
            <a:r>
              <a:t> are independent and identically distributed (iid) with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𝑖</m:t>
                    </m:r>
                  </m:sub>
                </m:sSub>
                <m:r>
                  <a:rPr>
                    <a:latin typeface="Cambria Math" panose="02040503050406030204" pitchFamily="18" charset="0"/>
                  </a:rPr>
                  <m:t>∼</m:t>
                </m:r>
                <m:r>
                  <m:rPr>
                    <m:nor/>
                  </m:rPr>
                  <a:rPr/>
                  <m:t> </m:t>
                </m:r>
                <m:r>
                  <m:rPr>
                    <m:nor/>
                  </m:rPr>
                  <a:rPr/>
                  <m:t>Bern</m:t>
                </m:r>
                <m:r>
                  <m:rPr>
                    <m:nor/>
                  </m:rPr>
                  <a:rPr/>
                  <m:t>(</m:t>
                </m:r>
                <m:r>
                  <m:rPr>
                    <m:nor/>
                  </m:rPr>
                  <a:rPr/>
                  <m:t>p</m:t>
                </m:r>
                <m:r>
                  <m:rPr>
                    <m:nor/>
                  </m:rPr>
                  <a:rPr/>
                  <m:t>)</m:t>
                </m:r>
              </m:oMath>
            </a14:m>
            <a:r>
              <a:t>, then </a:t>
            </a:r>
            <a14:m xmlns:a14="http://schemas.microsoft.com/office/drawing/2010/main">
              <m:oMath xmlns:m="http://schemas.openxmlformats.org/officeDocument/2006/math">
                <m:r>
                  <a:rPr>
                    <a:latin typeface="Cambria Math" panose="02040503050406030204" pitchFamily="18" charset="0"/>
                  </a:rPr>
                  <m:t>𝑌</m:t>
                </m:r>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r>
                      <a:rPr>
                        <a:latin typeface="Cambria Math" panose="02040503050406030204" pitchFamily="18" charset="0"/>
                      </a:rPr>
                      <m:t>=1</m:t>
                    </m:r>
                  </m:sub>
                  <m:sup>
                    <m:r>
                      <a:rPr>
                        <a:latin typeface="Cambria Math" panose="02040503050406030204" pitchFamily="18" charset="0"/>
                      </a:rPr>
                      <m:t>𝑛</m:t>
                    </m:r>
                  </m:sup>
                  <m:e>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𝑖</m:t>
                        </m:r>
                      </m:sub>
                    </m:sSub>
                  </m:e>
                </m:nary>
                <m:r>
                  <a:rPr>
                    <a:latin typeface="Cambria Math" panose="02040503050406030204" pitchFamily="18" charset="0"/>
                  </a:rPr>
                  <m:t>∼</m:t>
                </m:r>
                <m:r>
                  <m:rPr>
                    <m:nor/>
                  </m:rPr>
                  <a:rPr/>
                  <m:t> </m:t>
                </m:r>
                <m:r>
                  <m:rPr>
                    <m:nor/>
                  </m:rPr>
                  <a:rPr/>
                  <m:t>Bin</m:t>
                </m:r>
                <m:d>
                  <m:dPr>
                    <m:ctrlPr>
                      <a:rPr i="1">
                        <a:latin typeface="Cambria Math" panose="02040503050406030204" pitchFamily="18" charset="0"/>
                      </a:rPr>
                    </m:ctrlPr>
                  </m:dPr>
                  <m:e>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𝑝</m:t>
                    </m:r>
                  </m:e>
                </m:d>
              </m:oMath>
            </a14:m>
            <a:r>
              <a:t>.</a:t>
            </a:r>
          </a:p>
          <a:p>
            <a:pPr marL="0" lvl="0" indent="0">
              <a:buNone/>
            </a:pPr>
            <a14:m xmlns:a14="http://schemas.microsoft.com/office/drawing/2010/main">
              <m:oMath xmlns:m="http://schemas.openxmlformats.org/officeDocument/2006/math">
                <m:r>
                  <a:rPr>
                    <a:latin typeface="Cambria Math" panose="02040503050406030204" pitchFamily="18" charset="0"/>
                  </a:rPr>
                  <m:t>𝑋</m:t>
                </m:r>
                <m:r>
                  <a:rPr>
                    <a:latin typeface="Cambria Math" panose="02040503050406030204" pitchFamily="18" charset="0"/>
                  </a:rPr>
                  <m:t>∼</m:t>
                </m:r>
                <m:r>
                  <m:rPr>
                    <m:nor/>
                  </m:rPr>
                  <a:rPr/>
                  <m:t> </m:t>
                </m:r>
                <m:r>
                  <m:rPr>
                    <m:nor/>
                  </m:rPr>
                  <a:rPr/>
                  <m:t>Bin</m:t>
                </m:r>
                <m:d>
                  <m:dPr>
                    <m:ctrlPr>
                      <a:rPr i="1">
                        <a:latin typeface="Cambria Math" panose="02040503050406030204" pitchFamily="18" charset="0"/>
                      </a:rPr>
                    </m:ctrlPr>
                  </m:dPr>
                  <m:e>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𝑝</m:t>
                    </m:r>
                  </m:e>
                </m:d>
              </m:oMath>
            </a14:m>
            <a:r>
              <a:t> if</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𝑋</m:t>
                      </m:r>
                      <m:r>
                        <a:rPr>
                          <a:latin typeface="Cambria Math" panose="02040503050406030204" pitchFamily="18" charset="0"/>
                        </a:rPr>
                        <m:t>=</m:t>
                      </m:r>
                      <m:r>
                        <a:rPr>
                          <a:latin typeface="Cambria Math" panose="02040503050406030204" pitchFamily="18" charset="0"/>
                        </a:rPr>
                        <m:t>𝑥</m:t>
                      </m:r>
                    </m:e>
                  </m:d>
                  <m:r>
                    <a:rPr>
                      <a:latin typeface="Cambria Math" panose="02040503050406030204" pitchFamily="18" charset="0"/>
                    </a:rPr>
                    <m:t>=</m:t>
                  </m:r>
                  <m:d>
                    <m:dPr>
                      <m:begChr m:val="{"/>
                      <m:endChr m:val=""/>
                      <m:ctrlPr>
                        <a:rPr i="1">
                          <a:latin typeface="Cambria Math" panose="02040503050406030204" pitchFamily="18" charset="0"/>
                        </a:rPr>
                      </m:ctrlPr>
                    </m:dPr>
                    <m:e>
                      <m:m>
                        <m:mPr>
                          <m:mcs>
                            <m:mc>
                              <m:mcPr>
                                <m:count m:val="2"/>
                                <m:mcJc m:val="center"/>
                              </m:mcPr>
                            </m:mc>
                          </m:mcs>
                          <m:ctrlPr>
                            <a:rPr i="1">
                              <a:latin typeface="Cambria Math" panose="02040503050406030204" pitchFamily="18" charset="0"/>
                            </a:rPr>
                          </m:ctrlPr>
                        </m:mPr>
                        <m:mr>
                          <m:e>
                            <m:d>
                              <m:dPr>
                                <m:ctrlPr>
                                  <a:rPr i="1">
                                    <a:latin typeface="Cambria Math" panose="02040503050406030204" pitchFamily="18" charset="0"/>
                                  </a:rPr>
                                </m:ctrlPr>
                              </m:dPr>
                              <m:e>
                                <m:f>
                                  <m:fPr>
                                    <m:type m:val="noBar"/>
                                    <m:ctrlPr>
                                      <a:rPr i="1">
                                        <a:latin typeface="Cambria Math" panose="02040503050406030204" pitchFamily="18" charset="0"/>
                                      </a:rPr>
                                    </m:ctrlPr>
                                  </m:fPr>
                                  <m:num>
                                    <m:r>
                                      <a:rPr>
                                        <a:latin typeface="Cambria Math" panose="02040503050406030204" pitchFamily="18" charset="0"/>
                                      </a:rPr>
                                      <m:t>𝑛</m:t>
                                    </m:r>
                                  </m:num>
                                  <m:den>
                                    <m:r>
                                      <a:rPr>
                                        <a:latin typeface="Cambria Math" panose="02040503050406030204" pitchFamily="18" charset="0"/>
                                      </a:rPr>
                                      <m:t>𝑥</m:t>
                                    </m:r>
                                  </m:den>
                                </m:f>
                              </m:e>
                            </m:d>
                            <m:r>
                              <a:rPr>
                                <a:latin typeface="Cambria Math" panose="02040503050406030204" pitchFamily="18" charset="0"/>
                              </a:rPr>
                              <m:t> </m:t>
                            </m:r>
                            <m:sSup>
                              <m:sSupPr>
                                <m:ctrlPr>
                                  <a:rPr i="1">
                                    <a:latin typeface="Cambria Math" panose="02040503050406030204" pitchFamily="18" charset="0"/>
                                  </a:rPr>
                                </m:ctrlPr>
                              </m:sSupPr>
                              <m:e>
                                <m:r>
                                  <a:rPr>
                                    <a:latin typeface="Cambria Math" panose="02040503050406030204" pitchFamily="18" charset="0"/>
                                  </a:rPr>
                                  <m:t>𝑝</m:t>
                                </m:r>
                              </m:e>
                              <m:sup>
                                <m:r>
                                  <a:rPr>
                                    <a:latin typeface="Cambria Math" panose="02040503050406030204" pitchFamily="18" charset="0"/>
                                  </a:rPr>
                                  <m:t>𝑥</m:t>
                                </m:r>
                              </m:sup>
                            </m:sSup>
                            <m:r>
                              <a:rPr>
                                <a:latin typeface="Cambria Math" panose="02040503050406030204" pitchFamily="18" charset="0"/>
                              </a:rPr>
                              <m:t> </m:t>
                            </m:r>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𝑝</m:t>
                                    </m:r>
                                  </m:e>
                                </m:d>
                              </m:e>
                              <m:sup>
                                <m:r>
                                  <a:rPr>
                                    <a:latin typeface="Cambria Math" panose="02040503050406030204" pitchFamily="18" charset="0"/>
                                  </a:rPr>
                                  <m:t>𝑛</m:t>
                                </m:r>
                                <m:r>
                                  <a:rPr>
                                    <a:latin typeface="Cambria Math" panose="02040503050406030204" pitchFamily="18" charset="0"/>
                                  </a:rPr>
                                  <m:t>−</m:t>
                                </m:r>
                                <m:r>
                                  <a:rPr>
                                    <a:latin typeface="Cambria Math" panose="02040503050406030204" pitchFamily="18" charset="0"/>
                                  </a:rPr>
                                  <m:t>𝑥</m:t>
                                </m:r>
                              </m:sup>
                            </m:sSup>
                          </m:e>
                          <m:e>
                            <m:r>
                              <m:rPr>
                                <m:nor/>
                              </m:rPr>
                              <a:rPr/>
                              <m:t> </m:t>
                            </m:r>
                            <m:r>
                              <m:rPr>
                                <m:nor/>
                              </m:rPr>
                              <a:rPr/>
                              <m:t>if</m:t>
                            </m:r>
                            <m:r>
                              <m:rPr>
                                <m:nor/>
                              </m:rPr>
                              <a:rPr/>
                              <m:t> </m:t>
                            </m:r>
                            <m:r>
                              <a:rPr>
                                <a:latin typeface="Cambria Math" panose="02040503050406030204" pitchFamily="18" charset="0"/>
                              </a:rPr>
                              <m:t>𝑥</m:t>
                            </m:r>
                            <m:r>
                              <a:rPr>
                                <a:latin typeface="Cambria Math" panose="02040503050406030204" pitchFamily="18" charset="0"/>
                              </a:rPr>
                              <m:t>∈{0,1,…,</m:t>
                            </m:r>
                            <m:r>
                              <a:rPr>
                                <a:latin typeface="Cambria Math" panose="02040503050406030204" pitchFamily="18" charset="0"/>
                              </a:rPr>
                              <m:t>𝑛</m:t>
                            </m:r>
                            <m:r>
                              <a:rPr>
                                <a:latin typeface="Cambria Math" panose="02040503050406030204" pitchFamily="18" charset="0"/>
                              </a:rPr>
                              <m:t>}</m:t>
                            </m:r>
                          </m:e>
                        </m:mr>
                        <m:mr>
                          <m:e>
                            <m:r>
                              <a:rPr>
                                <a:latin typeface="Cambria Math" panose="02040503050406030204" pitchFamily="18" charset="0"/>
                              </a:rPr>
                              <m:t>0</m:t>
                            </m:r>
                          </m:e>
                          <m:e>
                            <m:r>
                              <m:rPr>
                                <m:nor/>
                              </m:rPr>
                              <a:rPr/>
                              <m:t> </m:t>
                            </m:r>
                            <m:r>
                              <m:rPr>
                                <m:nor/>
                              </m:rPr>
                              <a:rPr/>
                              <m:t>otherwise</m:t>
                            </m:r>
                          </m:e>
                        </m:mr>
                      </m:m>
                    </m:e>
                  </m:d>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𝐸</m:t>
                  </m:r>
                  <m:d>
                    <m:dPr>
                      <m:ctrlPr>
                        <a:rPr i="1">
                          <a:latin typeface="Cambria Math" panose="02040503050406030204" pitchFamily="18" charset="0"/>
                        </a:rPr>
                      </m:ctrlPr>
                    </m:dPr>
                    <m:e>
                      <m:r>
                        <a:rPr>
                          <a:latin typeface="Cambria Math" panose="02040503050406030204" pitchFamily="18" charset="0"/>
                        </a:rPr>
                        <m:t>𝑋</m:t>
                      </m:r>
                    </m:e>
                  </m:d>
                  <m:r>
                    <a:rPr>
                      <a:latin typeface="Cambria Math" panose="02040503050406030204" pitchFamily="18" charset="0"/>
                    </a:rPr>
                    <m:t>=</m:t>
                  </m:r>
                  <m:r>
                    <a:rPr>
                      <a:latin typeface="Cambria Math" panose="02040503050406030204" pitchFamily="18" charset="0"/>
                    </a:rPr>
                    <m:t>𝑛𝑝</m:t>
                  </m:r>
                  <m:r>
                    <a:rPr>
                      <a:latin typeface="Cambria Math" panose="02040503050406030204" pitchFamily="18" charset="0"/>
                    </a:rPr>
                    <m:t>, </m:t>
                  </m:r>
                  <m:r>
                    <a:rPr>
                      <a:latin typeface="Cambria Math" panose="02040503050406030204" pitchFamily="18" charset="0"/>
                    </a:rPr>
                    <m:t>𝑉𝑎𝑟</m:t>
                  </m:r>
                  <m:d>
                    <m:dPr>
                      <m:ctrlPr>
                        <a:rPr i="1">
                          <a:latin typeface="Cambria Math" panose="02040503050406030204" pitchFamily="18" charset="0"/>
                        </a:rPr>
                      </m:ctrlPr>
                    </m:dPr>
                    <m:e>
                      <m:r>
                        <a:rPr>
                          <a:latin typeface="Cambria Math" panose="02040503050406030204" pitchFamily="18" charset="0"/>
                        </a:rPr>
                        <m:t>𝑋</m:t>
                      </m:r>
                    </m:e>
                  </m:d>
                  <m:r>
                    <a:rPr>
                      <a:latin typeface="Cambria Math" panose="02040503050406030204" pitchFamily="18" charset="0"/>
                    </a:rPr>
                    <m:t>=</m:t>
                  </m:r>
                  <m:r>
                    <a:rPr>
                      <a:latin typeface="Cambria Math" panose="02040503050406030204" pitchFamily="18" charset="0"/>
                    </a:rPr>
                    <m:t>𝑛𝑝</m:t>
                  </m:r>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𝑝</m:t>
                      </m:r>
                    </m:e>
                  </m:d>
                </m:oMath>
              </m:oMathPara>
            </a14:m>
            <a:endParaRPr/>
          </a:p>
          <a:p>
            <a:pPr marL="0" lvl="0" indent="0">
              <a:buNone/>
            </a:pPr>
            <a:r>
              <a:t>The special case </a:t>
            </a:r>
            <a14:m xmlns:a14="http://schemas.microsoft.com/office/drawing/2010/main">
              <m:oMath xmlns:m="http://schemas.openxmlformats.org/officeDocument/2006/math">
                <m:r>
                  <a:rPr>
                    <a:latin typeface="Cambria Math" panose="02040503050406030204" pitchFamily="18" charset="0"/>
                  </a:rPr>
                  <m:t>𝑛</m:t>
                </m:r>
                <m:r>
                  <a:rPr>
                    <a:latin typeface="Cambria Math" panose="02040503050406030204" pitchFamily="18" charset="0"/>
                  </a:rPr>
                  <m:t>=1</m:t>
                </m:r>
              </m:oMath>
            </a14:m>
            <a:r>
              <a:t> is the Bernoulli distribution.</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Examples:</a:t>
            </a:r>
          </a:p>
          <a:p>
            <a:pPr lvl="0"/>
            <a:r>
              <a:t>Number of survivors of a ship wreck.</a:t>
            </a:r>
          </a:p>
          <a:p>
            <a:pPr lvl="0"/>
            <a:r>
              <a:t>Number of heads in 10 coin flips.</a:t>
            </a:r>
          </a:p>
          <a:p>
            <a:pPr lvl="0"/>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21</a:t>
            </a:fld>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Probability theory: distributions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plotBin</a:t>
            </a:r>
            <a:r>
              <a:rPr>
                <a:solidFill>
                  <a:srgbClr val="007020"/>
                </a:solidFill>
                <a:latin typeface="Courier"/>
              </a:rPr>
              <a:t>&lt;-</a:t>
            </a:r>
            <a:r>
              <a:rPr b="1">
                <a:solidFill>
                  <a:srgbClr val="007020"/>
                </a:solidFill>
                <a:latin typeface="Courier"/>
              </a:rPr>
              <a:t>function</a:t>
            </a:r>
            <a:r>
              <a:rPr>
                <a:latin typeface="Courier"/>
              </a:rPr>
              <a:t>(n,p,col,</a:t>
            </a:r>
            <a:r>
              <a:rPr>
                <a:solidFill>
                  <a:srgbClr val="7D9029"/>
                </a:solidFill>
                <a:latin typeface="Courier"/>
              </a:rPr>
              <a:t>maxN=</a:t>
            </a:r>
            <a:r>
              <a:rPr>
                <a:solidFill>
                  <a:srgbClr val="40A070"/>
                </a:solidFill>
                <a:latin typeface="Courier"/>
              </a:rPr>
              <a:t>10</a:t>
            </a:r>
            <a:r>
              <a:rPr>
                <a:latin typeface="Courier"/>
              </a:rPr>
              <a:t>){</a:t>
            </a:r>
            <a:br/>
            <a:r>
              <a:rPr>
                <a:latin typeface="Courier"/>
              </a:rPr>
              <a:t>  x</a:t>
            </a:r>
            <a:r>
              <a:rPr>
                <a:solidFill>
                  <a:srgbClr val="007020"/>
                </a:solidFill>
                <a:latin typeface="Courier"/>
              </a:rPr>
              <a:t>&lt;-</a:t>
            </a:r>
            <a:r>
              <a:rPr>
                <a:solidFill>
                  <a:srgbClr val="06287E"/>
                </a:solidFill>
                <a:latin typeface="Courier"/>
              </a:rPr>
              <a:t>seq</a:t>
            </a:r>
            <a:r>
              <a:rPr>
                <a:latin typeface="Courier"/>
              </a:rPr>
              <a:t>(</a:t>
            </a:r>
            <a:r>
              <a:rPr>
                <a:solidFill>
                  <a:srgbClr val="40A070"/>
                </a:solidFill>
                <a:latin typeface="Courier"/>
              </a:rPr>
              <a:t>0</a:t>
            </a:r>
            <a:r>
              <a:rPr>
                <a:latin typeface="Courier"/>
              </a:rPr>
              <a:t>,n,</a:t>
            </a:r>
            <a:r>
              <a:rPr>
                <a:solidFill>
                  <a:srgbClr val="7D9029"/>
                </a:solidFill>
                <a:latin typeface="Courier"/>
              </a:rPr>
              <a:t>by=</a:t>
            </a:r>
            <a:r>
              <a:rPr>
                <a:solidFill>
                  <a:srgbClr val="40A070"/>
                </a:solidFill>
                <a:latin typeface="Courier"/>
              </a:rPr>
              <a:t>1</a:t>
            </a:r>
            <a:r>
              <a:rPr>
                <a:latin typeface="Courier"/>
              </a:rPr>
              <a:t>)</a:t>
            </a:r>
            <a:br/>
            <a:r>
              <a:rPr>
                <a:latin typeface="Courier"/>
              </a:rPr>
              <a:t>  px</a:t>
            </a:r>
            <a:r>
              <a:rPr>
                <a:solidFill>
                  <a:srgbClr val="007020"/>
                </a:solidFill>
                <a:latin typeface="Courier"/>
              </a:rPr>
              <a:t>&lt;-</a:t>
            </a:r>
            <a:r>
              <a:rPr>
                <a:solidFill>
                  <a:srgbClr val="06287E"/>
                </a:solidFill>
                <a:latin typeface="Courier"/>
              </a:rPr>
              <a:t>dbinom</a:t>
            </a:r>
            <a:r>
              <a:rPr>
                <a:latin typeface="Courier"/>
              </a:rPr>
              <a:t>(x,</a:t>
            </a:r>
            <a:r>
              <a:rPr>
                <a:solidFill>
                  <a:srgbClr val="7D9029"/>
                </a:solidFill>
                <a:latin typeface="Courier"/>
              </a:rPr>
              <a:t>size=</a:t>
            </a:r>
            <a:r>
              <a:rPr>
                <a:latin typeface="Courier"/>
              </a:rPr>
              <a:t>n,</a:t>
            </a:r>
            <a:r>
              <a:rPr>
                <a:solidFill>
                  <a:srgbClr val="7D9029"/>
                </a:solidFill>
                <a:latin typeface="Courier"/>
              </a:rPr>
              <a:t>prob=</a:t>
            </a:r>
            <a:r>
              <a:rPr>
                <a:latin typeface="Courier"/>
              </a:rPr>
              <a:t>p)</a:t>
            </a:r>
            <a:br/>
            <a:r>
              <a:rPr>
                <a:latin typeface="Courier"/>
              </a:rPr>
              <a:t>  df</a:t>
            </a:r>
            <a:r>
              <a:rPr>
                <a:solidFill>
                  <a:srgbClr val="007020"/>
                </a:solidFill>
                <a:latin typeface="Courier"/>
              </a:rPr>
              <a:t>&lt;-</a:t>
            </a:r>
            <a:r>
              <a:rPr>
                <a:solidFill>
                  <a:srgbClr val="06287E"/>
                </a:solidFill>
                <a:latin typeface="Courier"/>
              </a:rPr>
              <a:t>tibble</a:t>
            </a:r>
            <a:r>
              <a:rPr>
                <a:latin typeface="Courier"/>
              </a:rPr>
              <a:t>(</a:t>
            </a:r>
            <a:r>
              <a:rPr>
                <a:solidFill>
                  <a:srgbClr val="7D9029"/>
                </a:solidFill>
                <a:latin typeface="Courier"/>
              </a:rPr>
              <a:t>x=</a:t>
            </a:r>
            <a:r>
              <a:rPr>
                <a:latin typeface="Courier"/>
              </a:rPr>
              <a:t>x,</a:t>
            </a:r>
            <a:r>
              <a:rPr>
                <a:solidFill>
                  <a:srgbClr val="7D9029"/>
                </a:solidFill>
                <a:latin typeface="Courier"/>
              </a:rPr>
              <a:t>px=</a:t>
            </a:r>
            <a:r>
              <a:rPr>
                <a:latin typeface="Courier"/>
              </a:rPr>
              <a:t>px)</a:t>
            </a:r>
            <a:br/>
            <a:r>
              <a:rPr>
                <a:latin typeface="Courier"/>
              </a:rPr>
              <a:t>  </a:t>
            </a:r>
            <a:br/>
            <a:r>
              <a:rPr>
                <a:latin typeface="Courier"/>
              </a:rPr>
              <a:t>  g</a:t>
            </a:r>
            <a:r>
              <a:rPr>
                <a:solidFill>
                  <a:srgbClr val="007020"/>
                </a:solidFill>
                <a:latin typeface="Courier"/>
              </a:rPr>
              <a:t>&lt;-</a:t>
            </a:r>
            <a:r>
              <a:rPr>
                <a:solidFill>
                  <a:srgbClr val="06287E"/>
                </a:solidFill>
                <a:latin typeface="Courier"/>
              </a:rPr>
              <a:t>ggplot</a:t>
            </a:r>
            <a:r>
              <a:rPr>
                <a:latin typeface="Courier"/>
              </a:rPr>
              <a:t>(</a:t>
            </a:r>
            <a:r>
              <a:rPr>
                <a:solidFill>
                  <a:srgbClr val="7D9029"/>
                </a:solidFill>
                <a:latin typeface="Courier"/>
              </a:rPr>
              <a:t>data=</a:t>
            </a:r>
            <a:r>
              <a:rPr>
                <a:latin typeface="Courier"/>
              </a:rPr>
              <a:t>df,</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a:t>
            </a:r>
            <a:r>
              <a:rPr>
                <a:solidFill>
                  <a:srgbClr val="7D9029"/>
                </a:solidFill>
                <a:latin typeface="Courier"/>
              </a:rPr>
              <a:t>y=</a:t>
            </a:r>
            <a:r>
              <a:rPr>
                <a:latin typeface="Courier"/>
              </a:rPr>
              <a:t>px)) </a:t>
            </a:r>
            <a:r>
              <a:rPr>
                <a:solidFill>
                  <a:srgbClr val="4070A0"/>
                </a:solidFill>
                <a:latin typeface="Courier"/>
              </a:rPr>
              <a:t>+</a:t>
            </a:r>
            <a:br/>
            <a:r>
              <a:rPr>
                <a:latin typeface="Courier"/>
              </a:rPr>
              <a:t>    </a:t>
            </a:r>
            <a:r>
              <a:rPr>
                <a:solidFill>
                  <a:srgbClr val="06287E"/>
                </a:solidFill>
                <a:latin typeface="Courier"/>
              </a:rPr>
              <a:t>geom_bar</a:t>
            </a:r>
            <a:r>
              <a:rPr>
                <a:latin typeface="Courier"/>
              </a:rPr>
              <a:t>(</a:t>
            </a:r>
            <a:r>
              <a:rPr>
                <a:solidFill>
                  <a:srgbClr val="7D9029"/>
                </a:solidFill>
                <a:latin typeface="Courier"/>
              </a:rPr>
              <a:t>stat=</a:t>
            </a:r>
            <a:r>
              <a:rPr>
                <a:solidFill>
                  <a:srgbClr val="4070A0"/>
                </a:solidFill>
                <a:latin typeface="Courier"/>
              </a:rPr>
              <a:t>"identity"</a:t>
            </a:r>
            <a:r>
              <a:rPr>
                <a:latin typeface="Courier"/>
              </a:rPr>
              <a:t>,</a:t>
            </a:r>
            <a:r>
              <a:rPr>
                <a:solidFill>
                  <a:srgbClr val="7D9029"/>
                </a:solidFill>
                <a:latin typeface="Courier"/>
              </a:rPr>
              <a:t>fill=</a:t>
            </a:r>
            <a:r>
              <a:rPr>
                <a:latin typeface="Courier"/>
              </a:rPr>
              <a:t>col) </a:t>
            </a:r>
            <a:r>
              <a:rPr>
                <a:solidFill>
                  <a:srgbClr val="4070A0"/>
                </a:solidFill>
                <a:latin typeface="Courier"/>
              </a:rPr>
              <a:t>+</a:t>
            </a:r>
            <a:br/>
            <a:r>
              <a:rPr>
                <a:latin typeface="Courier"/>
              </a:rPr>
              <a:t>    </a:t>
            </a:r>
            <a:r>
              <a:rPr>
                <a:solidFill>
                  <a:srgbClr val="06287E"/>
                </a:solidFill>
                <a:latin typeface="Courier"/>
              </a:rPr>
              <a:t>ylab</a:t>
            </a:r>
            <a:r>
              <a:rPr>
                <a:latin typeface="Courier"/>
              </a:rPr>
              <a:t>(</a:t>
            </a:r>
            <a:r>
              <a:rPr>
                <a:solidFill>
                  <a:srgbClr val="4070A0"/>
                </a:solidFill>
                <a:latin typeface="Courier"/>
              </a:rPr>
              <a:t>"P(X=x)"</a:t>
            </a:r>
            <a:r>
              <a:rPr>
                <a:latin typeface="Courier"/>
              </a:rPr>
              <a:t>) </a:t>
            </a:r>
            <a:r>
              <a:rPr>
                <a:solidFill>
                  <a:srgbClr val="4070A0"/>
                </a:solidFill>
                <a:latin typeface="Courier"/>
              </a:rPr>
              <a:t>+</a:t>
            </a:r>
            <a:r>
              <a:rPr>
                <a:latin typeface="Courier"/>
              </a:rPr>
              <a:t> </a:t>
            </a:r>
            <a:r>
              <a:rPr>
                <a:solidFill>
                  <a:srgbClr val="06287E"/>
                </a:solidFill>
                <a:latin typeface="Courier"/>
              </a:rPr>
              <a:t>theme</a:t>
            </a:r>
            <a:r>
              <a:rPr>
                <a:latin typeface="Courier"/>
              </a:rPr>
              <a:t>(</a:t>
            </a:r>
            <a:r>
              <a:rPr>
                <a:solidFill>
                  <a:srgbClr val="7D9029"/>
                </a:solidFill>
                <a:latin typeface="Courier"/>
              </a:rPr>
              <a:t>text =</a:t>
            </a:r>
            <a:r>
              <a:rPr>
                <a:latin typeface="Courier"/>
              </a:rPr>
              <a:t> </a:t>
            </a:r>
            <a:r>
              <a:rPr>
                <a:solidFill>
                  <a:srgbClr val="06287E"/>
                </a:solidFill>
                <a:latin typeface="Courier"/>
              </a:rPr>
              <a:t>element_text</a:t>
            </a:r>
            <a:r>
              <a:rPr>
                <a:latin typeface="Courier"/>
              </a:rPr>
              <a:t>(</a:t>
            </a:r>
            <a:r>
              <a:rPr>
                <a:solidFill>
                  <a:srgbClr val="7D9029"/>
                </a:solidFill>
                <a:latin typeface="Courier"/>
              </a:rPr>
              <a:t>size=</a:t>
            </a:r>
            <a:r>
              <a:rPr>
                <a:solidFill>
                  <a:srgbClr val="40A070"/>
                </a:solidFill>
                <a:latin typeface="Courier"/>
              </a:rPr>
              <a:t>20</a:t>
            </a:r>
            <a:r>
              <a:rPr>
                <a:latin typeface="Courier"/>
              </a:rPr>
              <a:t>)) </a:t>
            </a:r>
            <a:r>
              <a:rPr>
                <a:solidFill>
                  <a:srgbClr val="4070A0"/>
                </a:solidFill>
                <a:latin typeface="Courier"/>
              </a:rPr>
              <a:t>+</a:t>
            </a:r>
            <a:br/>
            <a:r>
              <a:rPr>
                <a:latin typeface="Courier"/>
              </a:rPr>
              <a:t>    </a:t>
            </a:r>
            <a:r>
              <a:rPr>
                <a:solidFill>
                  <a:srgbClr val="06287E"/>
                </a:solidFill>
                <a:latin typeface="Courier"/>
              </a:rPr>
              <a:t>ggtitle</a:t>
            </a:r>
            <a:r>
              <a:rPr>
                <a:latin typeface="Courier"/>
              </a:rPr>
              <a:t>(</a:t>
            </a:r>
            <a:r>
              <a:rPr>
                <a:solidFill>
                  <a:srgbClr val="06287E"/>
                </a:solidFill>
                <a:latin typeface="Courier"/>
              </a:rPr>
              <a:t>paste</a:t>
            </a:r>
            <a:r>
              <a:rPr>
                <a:latin typeface="Courier"/>
              </a:rPr>
              <a:t>(</a:t>
            </a:r>
            <a:r>
              <a:rPr>
                <a:solidFill>
                  <a:srgbClr val="7D9029"/>
                </a:solidFill>
                <a:latin typeface="Courier"/>
              </a:rPr>
              <a:t>sep=</a:t>
            </a:r>
            <a:r>
              <a:rPr>
                <a:solidFill>
                  <a:srgbClr val="4070A0"/>
                </a:solidFill>
                <a:latin typeface="Courier"/>
              </a:rPr>
              <a:t>""</a:t>
            </a:r>
            <a:r>
              <a:rPr>
                <a:latin typeface="Courier"/>
              </a:rPr>
              <a:t>,</a:t>
            </a:r>
            <a:r>
              <a:rPr>
                <a:solidFill>
                  <a:srgbClr val="4070A0"/>
                </a:solidFill>
                <a:latin typeface="Courier"/>
              </a:rPr>
              <a:t>"Binomial with n="</a:t>
            </a:r>
            <a:r>
              <a:rPr>
                <a:latin typeface="Courier"/>
              </a:rPr>
              <a:t>,n,</a:t>
            </a:r>
            <a:r>
              <a:rPr>
                <a:solidFill>
                  <a:srgbClr val="4070A0"/>
                </a:solidFill>
                <a:latin typeface="Courier"/>
              </a:rPr>
              <a:t>", p="</a:t>
            </a:r>
            <a:r>
              <a:rPr>
                <a:latin typeface="Courier"/>
              </a:rPr>
              <a:t>,p)) </a:t>
            </a:r>
            <a:r>
              <a:rPr>
                <a:solidFill>
                  <a:srgbClr val="4070A0"/>
                </a:solidFill>
                <a:latin typeface="Courier"/>
              </a:rPr>
              <a:t>+</a:t>
            </a:r>
            <a:br/>
            <a:r>
              <a:rPr>
                <a:latin typeface="Courier"/>
              </a:rPr>
              <a:t>    </a:t>
            </a:r>
            <a:r>
              <a:rPr>
                <a:solidFill>
                  <a:srgbClr val="06287E"/>
                </a:solidFill>
                <a:latin typeface="Courier"/>
              </a:rPr>
              <a:t>scale_x_continuous</a:t>
            </a:r>
            <a:r>
              <a:rPr>
                <a:latin typeface="Courier"/>
              </a:rPr>
              <a:t>(</a:t>
            </a:r>
            <a:r>
              <a:rPr>
                <a:solidFill>
                  <a:srgbClr val="7D9029"/>
                </a:solidFill>
                <a:latin typeface="Courier"/>
              </a:rPr>
              <a:t>breaks=</a:t>
            </a:r>
            <a:r>
              <a:rPr>
                <a:solidFill>
                  <a:srgbClr val="40A070"/>
                </a:solidFill>
                <a:latin typeface="Courier"/>
              </a:rPr>
              <a:t>0</a:t>
            </a:r>
            <a:r>
              <a:rPr>
                <a:solidFill>
                  <a:srgbClr val="4070A0"/>
                </a:solidFill>
                <a:latin typeface="Courier"/>
              </a:rPr>
              <a:t>:</a:t>
            </a:r>
            <a:r>
              <a:rPr>
                <a:latin typeface="Courier"/>
              </a:rPr>
              <a:t>maxN) </a:t>
            </a:r>
            <a:r>
              <a:rPr>
                <a:solidFill>
                  <a:srgbClr val="4070A0"/>
                </a:solidFill>
                <a:latin typeface="Courier"/>
              </a:rPr>
              <a:t>+</a:t>
            </a:r>
            <a:br/>
            <a:r>
              <a:rPr>
                <a:latin typeface="Courier"/>
              </a:rPr>
              <a:t>    </a:t>
            </a:r>
            <a:r>
              <a:rPr>
                <a:solidFill>
                  <a:srgbClr val="06287E"/>
                </a:solidFill>
                <a:latin typeface="Courier"/>
              </a:rPr>
              <a:t>coord_cartesian</a:t>
            </a:r>
            <a:r>
              <a:rPr>
                <a:latin typeface="Courier"/>
              </a:rPr>
              <a:t>(</a:t>
            </a:r>
            <a:r>
              <a:rPr>
                <a:solidFill>
                  <a:srgbClr val="7D9029"/>
                </a:solidFill>
                <a:latin typeface="Courier"/>
              </a:rPr>
              <a:t>xlim=</a:t>
            </a:r>
            <a:r>
              <a:rPr>
                <a:solidFill>
                  <a:srgbClr val="06287E"/>
                </a:solidFill>
                <a:latin typeface="Courier"/>
              </a:rPr>
              <a:t>c</a:t>
            </a:r>
            <a:r>
              <a:rPr>
                <a:latin typeface="Courier"/>
              </a:rPr>
              <a:t>(</a:t>
            </a:r>
            <a:r>
              <a:rPr>
                <a:solidFill>
                  <a:srgbClr val="4070A0"/>
                </a:solidFill>
                <a:latin typeface="Courier"/>
              </a:rPr>
              <a:t>-</a:t>
            </a:r>
            <a:r>
              <a:rPr>
                <a:solidFill>
                  <a:srgbClr val="40A070"/>
                </a:solidFill>
                <a:latin typeface="Courier"/>
              </a:rPr>
              <a:t>0.5</a:t>
            </a:r>
            <a:r>
              <a:rPr>
                <a:latin typeface="Courier"/>
              </a:rPr>
              <a:t>,maxN</a:t>
            </a:r>
            <a:r>
              <a:rPr>
                <a:solidFill>
                  <a:srgbClr val="40A070"/>
                </a:solidFill>
                <a:latin typeface="Courier"/>
              </a:rPr>
              <a:t>+0.5</a:t>
            </a:r>
            <a:r>
              <a:rPr>
                <a:latin typeface="Courier"/>
              </a:rPr>
              <a:t>),</a:t>
            </a:r>
            <a:r>
              <a:rPr>
                <a:solidFill>
                  <a:srgbClr val="7D9029"/>
                </a:solidFill>
                <a:latin typeface="Courier"/>
              </a:rPr>
              <a:t>ylim=</a:t>
            </a:r>
            <a:r>
              <a:rPr>
                <a:solidFill>
                  <a:srgbClr val="06287E"/>
                </a:solidFill>
                <a:latin typeface="Courier"/>
              </a:rPr>
              <a:t>c</a:t>
            </a:r>
            <a:r>
              <a:rPr>
                <a:latin typeface="Courier"/>
              </a:rPr>
              <a:t>(</a:t>
            </a:r>
            <a:r>
              <a:rPr>
                <a:solidFill>
                  <a:srgbClr val="40A070"/>
                </a:solidFill>
                <a:latin typeface="Courier"/>
              </a:rPr>
              <a:t>0</a:t>
            </a:r>
            <a:r>
              <a:rPr>
                <a:latin typeface="Courier"/>
              </a:rPr>
              <a:t>,</a:t>
            </a:r>
            <a:r>
              <a:rPr>
                <a:solidFill>
                  <a:srgbClr val="40A070"/>
                </a:solidFill>
                <a:latin typeface="Courier"/>
              </a:rPr>
              <a:t>1</a:t>
            </a:r>
            <a:r>
              <a:rPr>
                <a:latin typeface="Courier"/>
              </a:rPr>
              <a:t>))</a:t>
            </a:r>
            <a:br/>
            <a:r>
              <a:rPr>
                <a:latin typeface="Courier"/>
              </a:rPr>
              <a:t>  </a:t>
            </a:r>
            <a:r>
              <a:rPr>
                <a:solidFill>
                  <a:srgbClr val="06287E"/>
                </a:solidFill>
                <a:latin typeface="Courier"/>
              </a:rPr>
              <a:t>return</a:t>
            </a:r>
            <a:r>
              <a:rPr>
                <a:latin typeface="Courier"/>
              </a:rPr>
              <a:t>(g)</a:t>
            </a:r>
            <a:br/>
            <a:r>
              <a:rPr>
                <a:latin typeface="Courier"/>
              </a:rPr>
              <a:t>}</a:t>
            </a:r>
            <a:br/>
            <a:r>
              <a:rPr>
                <a:latin typeface="Courier"/>
              </a:rPr>
              <a:t>  </a:t>
            </a:r>
            <a:br/>
            <a:r>
              <a:rPr>
                <a:latin typeface="Courier"/>
              </a:rPr>
              <a:t>g1</a:t>
            </a:r>
            <a:r>
              <a:rPr>
                <a:solidFill>
                  <a:srgbClr val="007020"/>
                </a:solidFill>
                <a:latin typeface="Courier"/>
              </a:rPr>
              <a:t>&lt;-</a:t>
            </a:r>
            <a:r>
              <a:rPr>
                <a:solidFill>
                  <a:srgbClr val="06287E"/>
                </a:solidFill>
                <a:latin typeface="Courier"/>
              </a:rPr>
              <a:t>plotBin</a:t>
            </a:r>
            <a:r>
              <a:rPr>
                <a:latin typeface="Courier"/>
              </a:rPr>
              <a:t>(</a:t>
            </a:r>
            <a:r>
              <a:rPr>
                <a:solidFill>
                  <a:srgbClr val="40A070"/>
                </a:solidFill>
                <a:latin typeface="Courier"/>
              </a:rPr>
              <a:t>1</a:t>
            </a:r>
            <a:r>
              <a:rPr>
                <a:latin typeface="Courier"/>
              </a:rPr>
              <a:t>,.</a:t>
            </a:r>
            <a:r>
              <a:rPr>
                <a:solidFill>
                  <a:srgbClr val="40A070"/>
                </a:solidFill>
                <a:latin typeface="Courier"/>
              </a:rPr>
              <a:t>2</a:t>
            </a:r>
            <a:r>
              <a:rPr>
                <a:latin typeface="Courier"/>
              </a:rPr>
              <a:t>,</a:t>
            </a:r>
            <a:r>
              <a:rPr>
                <a:solidFill>
                  <a:srgbClr val="4070A0"/>
                </a:solidFill>
                <a:latin typeface="Courier"/>
              </a:rPr>
              <a:t>"darkgrey"</a:t>
            </a:r>
            <a:r>
              <a:rPr>
                <a:latin typeface="Courier"/>
              </a:rPr>
              <a:t>); g2</a:t>
            </a:r>
            <a:r>
              <a:rPr>
                <a:solidFill>
                  <a:srgbClr val="007020"/>
                </a:solidFill>
                <a:latin typeface="Courier"/>
              </a:rPr>
              <a:t>&lt;-</a:t>
            </a:r>
            <a:r>
              <a:rPr>
                <a:solidFill>
                  <a:srgbClr val="06287E"/>
                </a:solidFill>
                <a:latin typeface="Courier"/>
              </a:rPr>
              <a:t>plotBin</a:t>
            </a:r>
            <a:r>
              <a:rPr>
                <a:latin typeface="Courier"/>
              </a:rPr>
              <a:t>(</a:t>
            </a:r>
            <a:r>
              <a:rPr>
                <a:solidFill>
                  <a:srgbClr val="40A070"/>
                </a:solidFill>
                <a:latin typeface="Courier"/>
              </a:rPr>
              <a:t>2</a:t>
            </a:r>
            <a:r>
              <a:rPr>
                <a:latin typeface="Courier"/>
              </a:rPr>
              <a:t>,.</a:t>
            </a:r>
            <a:r>
              <a:rPr>
                <a:solidFill>
                  <a:srgbClr val="40A070"/>
                </a:solidFill>
                <a:latin typeface="Courier"/>
              </a:rPr>
              <a:t>2</a:t>
            </a:r>
            <a:r>
              <a:rPr>
                <a:latin typeface="Courier"/>
              </a:rPr>
              <a:t>,</a:t>
            </a:r>
            <a:r>
              <a:rPr>
                <a:solidFill>
                  <a:srgbClr val="4070A0"/>
                </a:solidFill>
                <a:latin typeface="Courier"/>
              </a:rPr>
              <a:t>"steelblue"</a:t>
            </a:r>
            <a:r>
              <a:rPr>
                <a:latin typeface="Courier"/>
              </a:rPr>
              <a:t>)</a:t>
            </a:r>
            <a:br/>
            <a:r>
              <a:rPr>
                <a:latin typeface="Courier"/>
              </a:rPr>
              <a:t>g3</a:t>
            </a:r>
            <a:r>
              <a:rPr>
                <a:solidFill>
                  <a:srgbClr val="007020"/>
                </a:solidFill>
                <a:latin typeface="Courier"/>
              </a:rPr>
              <a:t>&lt;-</a:t>
            </a:r>
            <a:r>
              <a:rPr>
                <a:solidFill>
                  <a:srgbClr val="06287E"/>
                </a:solidFill>
                <a:latin typeface="Courier"/>
              </a:rPr>
              <a:t>plotBin</a:t>
            </a:r>
            <a:r>
              <a:rPr>
                <a:latin typeface="Courier"/>
              </a:rPr>
              <a:t>(</a:t>
            </a:r>
            <a:r>
              <a:rPr>
                <a:solidFill>
                  <a:srgbClr val="40A070"/>
                </a:solidFill>
                <a:latin typeface="Courier"/>
              </a:rPr>
              <a:t>3</a:t>
            </a:r>
            <a:r>
              <a:rPr>
                <a:latin typeface="Courier"/>
              </a:rPr>
              <a:t>,.</a:t>
            </a:r>
            <a:r>
              <a:rPr>
                <a:solidFill>
                  <a:srgbClr val="40A070"/>
                </a:solidFill>
                <a:latin typeface="Courier"/>
              </a:rPr>
              <a:t>2</a:t>
            </a:r>
            <a:r>
              <a:rPr>
                <a:latin typeface="Courier"/>
              </a:rPr>
              <a:t>,</a:t>
            </a:r>
            <a:r>
              <a:rPr>
                <a:solidFill>
                  <a:srgbClr val="4070A0"/>
                </a:solidFill>
                <a:latin typeface="Courier"/>
              </a:rPr>
              <a:t>"salmon"</a:t>
            </a:r>
            <a:r>
              <a:rPr>
                <a:latin typeface="Courier"/>
              </a:rPr>
              <a:t>); g4</a:t>
            </a:r>
            <a:r>
              <a:rPr>
                <a:solidFill>
                  <a:srgbClr val="007020"/>
                </a:solidFill>
                <a:latin typeface="Courier"/>
              </a:rPr>
              <a:t>&lt;-</a:t>
            </a:r>
            <a:r>
              <a:rPr>
                <a:solidFill>
                  <a:srgbClr val="06287E"/>
                </a:solidFill>
                <a:latin typeface="Courier"/>
              </a:rPr>
              <a:t>plotBin</a:t>
            </a:r>
            <a:r>
              <a:rPr>
                <a:latin typeface="Courier"/>
              </a:rPr>
              <a:t>(</a:t>
            </a:r>
            <a:r>
              <a:rPr>
                <a:solidFill>
                  <a:srgbClr val="40A070"/>
                </a:solidFill>
                <a:latin typeface="Courier"/>
              </a:rPr>
              <a:t>4</a:t>
            </a:r>
            <a:r>
              <a:rPr>
                <a:latin typeface="Courier"/>
              </a:rPr>
              <a:t>,.</a:t>
            </a:r>
            <a:r>
              <a:rPr>
                <a:solidFill>
                  <a:srgbClr val="40A070"/>
                </a:solidFill>
                <a:latin typeface="Courier"/>
              </a:rPr>
              <a:t>2</a:t>
            </a:r>
            <a:r>
              <a:rPr>
                <a:latin typeface="Courier"/>
              </a:rPr>
              <a:t>,</a:t>
            </a:r>
            <a:r>
              <a:rPr>
                <a:solidFill>
                  <a:srgbClr val="4070A0"/>
                </a:solidFill>
                <a:latin typeface="Courier"/>
              </a:rPr>
              <a:t>"greenyellow"</a:t>
            </a:r>
            <a:r>
              <a:rPr>
                <a:latin typeface="Courier"/>
              </a:rPr>
              <a:t>)</a:t>
            </a:r>
            <a:br/>
            <a:r>
              <a:rPr>
                <a:latin typeface="Courier"/>
              </a:rPr>
              <a:t>g5</a:t>
            </a:r>
            <a:r>
              <a:rPr>
                <a:solidFill>
                  <a:srgbClr val="007020"/>
                </a:solidFill>
                <a:latin typeface="Courier"/>
              </a:rPr>
              <a:t>&lt;-</a:t>
            </a:r>
            <a:r>
              <a:rPr>
                <a:solidFill>
                  <a:srgbClr val="06287E"/>
                </a:solidFill>
                <a:latin typeface="Courier"/>
              </a:rPr>
              <a:t>plotBin</a:t>
            </a:r>
            <a:r>
              <a:rPr>
                <a:latin typeface="Courier"/>
              </a:rPr>
              <a:t>(</a:t>
            </a:r>
            <a:r>
              <a:rPr>
                <a:solidFill>
                  <a:srgbClr val="40A070"/>
                </a:solidFill>
                <a:latin typeface="Courier"/>
              </a:rPr>
              <a:t>5</a:t>
            </a:r>
            <a:r>
              <a:rPr>
                <a:latin typeface="Courier"/>
              </a:rPr>
              <a:t>,.</a:t>
            </a:r>
            <a:r>
              <a:rPr>
                <a:solidFill>
                  <a:srgbClr val="40A070"/>
                </a:solidFill>
                <a:latin typeface="Courier"/>
              </a:rPr>
              <a:t>2</a:t>
            </a:r>
            <a:r>
              <a:rPr>
                <a:latin typeface="Courier"/>
              </a:rPr>
              <a:t>,</a:t>
            </a:r>
            <a:r>
              <a:rPr>
                <a:solidFill>
                  <a:srgbClr val="4070A0"/>
                </a:solidFill>
                <a:latin typeface="Courier"/>
              </a:rPr>
              <a:t>"mediumorchid"</a:t>
            </a:r>
            <a:r>
              <a:rPr>
                <a:latin typeface="Courier"/>
              </a:rPr>
              <a:t>); g6</a:t>
            </a:r>
            <a:r>
              <a:rPr>
                <a:solidFill>
                  <a:srgbClr val="007020"/>
                </a:solidFill>
                <a:latin typeface="Courier"/>
              </a:rPr>
              <a:t>&lt;-</a:t>
            </a:r>
            <a:r>
              <a:rPr>
                <a:solidFill>
                  <a:srgbClr val="06287E"/>
                </a:solidFill>
                <a:latin typeface="Courier"/>
              </a:rPr>
              <a:t>plotBin</a:t>
            </a:r>
            <a:r>
              <a:rPr>
                <a:latin typeface="Courier"/>
              </a:rPr>
              <a:t>(</a:t>
            </a:r>
            <a:r>
              <a:rPr>
                <a:solidFill>
                  <a:srgbClr val="40A070"/>
                </a:solidFill>
                <a:latin typeface="Courier"/>
              </a:rPr>
              <a:t>10</a:t>
            </a:r>
            <a:r>
              <a:rPr>
                <a:latin typeface="Courier"/>
              </a:rPr>
              <a:t>,.</a:t>
            </a:r>
            <a:r>
              <a:rPr>
                <a:solidFill>
                  <a:srgbClr val="40A070"/>
                </a:solidFill>
                <a:latin typeface="Courier"/>
              </a:rPr>
              <a:t>2</a:t>
            </a:r>
            <a:r>
              <a:rPr>
                <a:latin typeface="Courier"/>
              </a:rPr>
              <a:t>,</a:t>
            </a:r>
            <a:r>
              <a:rPr>
                <a:solidFill>
                  <a:srgbClr val="4070A0"/>
                </a:solidFill>
                <a:latin typeface="Courier"/>
              </a:rPr>
              <a:t>"orange"</a:t>
            </a:r>
            <a:r>
              <a:rPr>
                <a:latin typeface="Courier"/>
              </a:rPr>
              <a:t>)</a:t>
            </a:r>
            <a:br/>
            <a:r>
              <a:rPr>
                <a:solidFill>
                  <a:srgbClr val="06287E"/>
                </a:solidFill>
                <a:latin typeface="Courier"/>
              </a:rPr>
              <a:t>grid.arrange</a:t>
            </a:r>
            <a:r>
              <a:rPr>
                <a:latin typeface="Courier"/>
              </a:rPr>
              <a:t>(g1,g2,g3,g4,g5,g6,</a:t>
            </a:r>
            <a:r>
              <a:rPr>
                <a:solidFill>
                  <a:srgbClr val="7D9029"/>
                </a:solidFill>
                <a:latin typeface="Courier"/>
              </a:rPr>
              <a:t>ncol=</a:t>
            </a:r>
            <a:r>
              <a:rPr>
                <a:solidFill>
                  <a:srgbClr val="40A070"/>
                </a:solidFill>
                <a:latin typeface="Courier"/>
              </a:rPr>
              <a:t>3</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22</a:t>
            </a:fld>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Probability theory: distributions</a:t>
            </a:r>
          </a:p>
        </p:txBody>
      </p:sp>
      <p:pic>
        <p:nvPicPr>
          <p:cNvPr id="3" name="Picture 1" descr="LIGHT_CSW_Session2_BasicStatisticalAnalysis_files/figure-pptx/unnamed-chunk-9-1.png"/>
          <p:cNvPicPr>
            <a:picLocks noGrp="1" noChangeAspect="1"/>
          </p:cNvPicPr>
          <p:nvPr/>
        </p:nvPicPr>
        <p:blipFill>
          <a:blip r:embed="rId2"/>
          <a:stretch>
            <a:fillRect/>
          </a:stretch>
        </p:blipFill>
        <p:spPr bwMode="auto">
          <a:xfrm>
            <a:off x="1955800" y="1816100"/>
            <a:ext cx="8280400" cy="4660900"/>
          </a:xfrm>
          <a:prstGeom prst="rect">
            <a:avLst/>
          </a:prstGeom>
          <a:noFill/>
          <a:ln w="9525">
            <a:noFill/>
            <a:headEnd/>
            <a:tailEnd/>
          </a:ln>
        </p:spPr>
      </p:pic>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23</a:t>
            </a:fld>
            <a:endParaRPr lang="en-GB"/>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Probability theory: distributions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Poisson distribution</a:t>
            </a:r>
          </a:p>
          <a:p>
            <a:pPr marL="0" lvl="0" indent="0">
              <a:buNone/>
            </a:pPr>
            <a:r>
              <a:t>The Poisson distribution arises if you count the number of events that occur during a fixed interval, with </a:t>
            </a:r>
            <a14:m xmlns:a14="http://schemas.microsoft.com/office/drawing/2010/main">
              <m:oMath xmlns:m="http://schemas.openxmlformats.org/officeDocument/2006/math">
                <m:r>
                  <a:rPr>
                    <a:latin typeface="Cambria Math" panose="02040503050406030204" pitchFamily="18" charset="0"/>
                  </a:rPr>
                  <m:t>𝜆</m:t>
                </m:r>
              </m:oMath>
            </a14:m>
            <a:r>
              <a:t> the rate with which events occur.</a:t>
            </a:r>
          </a:p>
          <a:p>
            <a:pPr marL="0" lvl="0" indent="0">
              <a:buNone/>
            </a:pPr>
            <a14:m xmlns:a14="http://schemas.microsoft.com/office/drawing/2010/main">
              <m:oMath xmlns:m="http://schemas.openxmlformats.org/officeDocument/2006/math">
                <m:r>
                  <a:rPr>
                    <a:latin typeface="Cambria Math" panose="02040503050406030204" pitchFamily="18" charset="0"/>
                  </a:rPr>
                  <m:t>𝑋</m:t>
                </m:r>
                <m:r>
                  <a:rPr>
                    <a:latin typeface="Cambria Math" panose="02040503050406030204" pitchFamily="18" charset="0"/>
                  </a:rPr>
                  <m:t>∼</m:t>
                </m:r>
                <m:r>
                  <m:rPr>
                    <m:nor/>
                  </m:rPr>
                  <a:rPr/>
                  <m:t> </m:t>
                </m:r>
                <m:r>
                  <m:rPr>
                    <m:nor/>
                  </m:rPr>
                  <a:rPr/>
                  <m:t>Poisson</m:t>
                </m:r>
                <m:d>
                  <m:dPr>
                    <m:ctrlPr>
                      <a:rPr i="1">
                        <a:latin typeface="Cambria Math" panose="02040503050406030204" pitchFamily="18" charset="0"/>
                      </a:rPr>
                    </m:ctrlPr>
                  </m:dPr>
                  <m:e>
                    <m:r>
                      <a:rPr>
                        <a:latin typeface="Cambria Math" panose="02040503050406030204" pitchFamily="18" charset="0"/>
                      </a:rPr>
                      <m:t>𝜆</m:t>
                    </m:r>
                  </m:e>
                </m:d>
              </m:oMath>
            </a14:m>
            <a:r>
              <a:t> if</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𝑋</m:t>
                      </m:r>
                      <m:r>
                        <a:rPr>
                          <a:latin typeface="Cambria Math" panose="02040503050406030204" pitchFamily="18" charset="0"/>
                        </a:rPr>
                        <m:t>=</m:t>
                      </m:r>
                      <m:r>
                        <a:rPr>
                          <a:latin typeface="Cambria Math" panose="02040503050406030204" pitchFamily="18" charset="0"/>
                        </a:rPr>
                        <m:t>𝑥</m:t>
                      </m:r>
                    </m:e>
                  </m:d>
                  <m:r>
                    <a:rPr>
                      <a:latin typeface="Cambria Math" panose="02040503050406030204" pitchFamily="18" charset="0"/>
                    </a:rPr>
                    <m:t>=</m:t>
                  </m:r>
                  <m:d>
                    <m:dPr>
                      <m:begChr m:val="{"/>
                      <m:endChr m:val=""/>
                      <m:ctrlPr>
                        <a:rPr i="1">
                          <a:latin typeface="Cambria Math" panose="02040503050406030204" pitchFamily="18" charset="0"/>
                        </a:rPr>
                      </m:ctrlPr>
                    </m:dPr>
                    <m:e>
                      <m:m>
                        <m:mPr>
                          <m:mcs>
                            <m:mc>
                              <m:mcPr>
                                <m:count m:val="2"/>
                                <m:mcJc m:val="center"/>
                              </m:mcPr>
                            </m:mc>
                          </m:mcs>
                          <m:ctrlPr>
                            <a:rPr i="1">
                              <a:latin typeface="Cambria Math" panose="02040503050406030204" pitchFamily="18" charset="0"/>
                            </a:rPr>
                          </m:ctrlPr>
                        </m:mPr>
                        <m:mr>
                          <m:e>
                            <m:f>
                              <m:fPr>
                                <m:ctrlPr>
                                  <a:rPr i="1">
                                    <a:latin typeface="Cambria Math" panose="02040503050406030204" pitchFamily="18" charset="0"/>
                                  </a:rPr>
                                </m:ctrlPr>
                              </m:fPr>
                              <m:num>
                                <m:sSup>
                                  <m:sSupPr>
                                    <m:ctrlPr>
                                      <a:rPr i="1">
                                        <a:latin typeface="Cambria Math" panose="02040503050406030204" pitchFamily="18" charset="0"/>
                                      </a:rPr>
                                    </m:ctrlPr>
                                  </m:sSupPr>
                                  <m:e>
                                    <m:r>
                                      <a:rPr>
                                        <a:latin typeface="Cambria Math" panose="02040503050406030204" pitchFamily="18" charset="0"/>
                                      </a:rPr>
                                      <m:t>𝜆</m:t>
                                    </m:r>
                                  </m:e>
                                  <m:sup>
                                    <m:r>
                                      <a:rPr>
                                        <a:latin typeface="Cambria Math" panose="02040503050406030204" pitchFamily="18" charset="0"/>
                                      </a:rPr>
                                      <m:t>𝑥</m:t>
                                    </m:r>
                                  </m:sup>
                                </m:sSup>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m:t>
                                    </m:r>
                                    <m:r>
                                      <a:rPr>
                                        <a:latin typeface="Cambria Math" panose="02040503050406030204" pitchFamily="18" charset="0"/>
                                      </a:rPr>
                                      <m:t>𝜆</m:t>
                                    </m:r>
                                  </m:sup>
                                </m:sSup>
                              </m:num>
                              <m:den>
                                <m:r>
                                  <a:rPr>
                                    <a:latin typeface="Cambria Math" panose="02040503050406030204" pitchFamily="18" charset="0"/>
                                  </a:rPr>
                                  <m:t>𝑥</m:t>
                                </m:r>
                                <m:r>
                                  <a:rPr>
                                    <a:latin typeface="Cambria Math" panose="02040503050406030204" pitchFamily="18" charset="0"/>
                                  </a:rPr>
                                  <m:t>!</m:t>
                                </m:r>
                              </m:den>
                            </m:f>
                          </m:e>
                          <m:e>
                            <m:r>
                              <m:rPr>
                                <m:nor/>
                              </m:rPr>
                              <a:rPr/>
                              <m:t> </m:t>
                            </m:r>
                            <m:r>
                              <m:rPr>
                                <m:nor/>
                              </m:rPr>
                              <a:rPr/>
                              <m:t>if</m:t>
                            </m:r>
                            <m:r>
                              <m:rPr>
                                <m:nor/>
                              </m:rPr>
                              <a:rPr/>
                              <m:t> </m:t>
                            </m:r>
                            <m:r>
                              <a:rPr>
                                <a:latin typeface="Cambria Math" panose="02040503050406030204" pitchFamily="18" charset="0"/>
                              </a:rPr>
                              <m:t>𝑥</m:t>
                            </m:r>
                            <m:r>
                              <a:rPr>
                                <a:latin typeface="Cambria Math" panose="02040503050406030204" pitchFamily="18" charset="0"/>
                              </a:rPr>
                              <m:t>∈{0,1,2,3…}</m:t>
                            </m:r>
                          </m:e>
                        </m:mr>
                        <m:mr>
                          <m:e>
                            <m:r>
                              <a:rPr>
                                <a:latin typeface="Cambria Math" panose="02040503050406030204" pitchFamily="18" charset="0"/>
                              </a:rPr>
                              <m:t>0</m:t>
                            </m:r>
                          </m:e>
                          <m:e>
                            <m:r>
                              <m:rPr>
                                <m:nor/>
                              </m:rPr>
                              <a:rPr/>
                              <m:t> </m:t>
                            </m:r>
                            <m:r>
                              <m:rPr>
                                <m:nor/>
                              </m:rPr>
                              <a:rPr/>
                              <m:t>otherwise</m:t>
                            </m:r>
                          </m:e>
                        </m:mr>
                      </m:m>
                    </m:e>
                  </m:d>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𝐸</m:t>
                  </m:r>
                  <m:d>
                    <m:dPr>
                      <m:ctrlPr>
                        <a:rPr i="1">
                          <a:latin typeface="Cambria Math" panose="02040503050406030204" pitchFamily="18" charset="0"/>
                        </a:rPr>
                      </m:ctrlPr>
                    </m:dPr>
                    <m:e>
                      <m:r>
                        <a:rPr>
                          <a:latin typeface="Cambria Math" panose="02040503050406030204" pitchFamily="18" charset="0"/>
                        </a:rPr>
                        <m:t>𝑋</m:t>
                      </m:r>
                    </m:e>
                  </m:d>
                  <m:r>
                    <a:rPr>
                      <a:latin typeface="Cambria Math" panose="02040503050406030204" pitchFamily="18" charset="0"/>
                    </a:rPr>
                    <m:t>=</m:t>
                  </m:r>
                  <m:r>
                    <a:rPr>
                      <a:latin typeface="Cambria Math" panose="02040503050406030204" pitchFamily="18" charset="0"/>
                    </a:rPr>
                    <m:t>𝜆</m:t>
                  </m:r>
                  <m:r>
                    <a:rPr>
                      <a:latin typeface="Cambria Math" panose="02040503050406030204" pitchFamily="18" charset="0"/>
                    </a:rPr>
                    <m:t>, </m:t>
                  </m:r>
                  <m:r>
                    <a:rPr>
                      <a:latin typeface="Cambria Math" panose="02040503050406030204" pitchFamily="18" charset="0"/>
                    </a:rPr>
                    <m:t>𝑉𝑎𝑟</m:t>
                  </m:r>
                  <m:d>
                    <m:dPr>
                      <m:ctrlPr>
                        <a:rPr i="1">
                          <a:latin typeface="Cambria Math" panose="02040503050406030204" pitchFamily="18" charset="0"/>
                        </a:rPr>
                      </m:ctrlPr>
                    </m:dPr>
                    <m:e>
                      <m:r>
                        <a:rPr>
                          <a:latin typeface="Cambria Math" panose="02040503050406030204" pitchFamily="18" charset="0"/>
                        </a:rPr>
                        <m:t>𝑋</m:t>
                      </m:r>
                    </m:e>
                  </m:d>
                  <m:r>
                    <a:rPr>
                      <a:latin typeface="Cambria Math" panose="02040503050406030204" pitchFamily="18" charset="0"/>
                    </a:rPr>
                    <m:t>=</m:t>
                  </m:r>
                  <m:r>
                    <a:rPr>
                      <a:latin typeface="Cambria Math" panose="02040503050406030204" pitchFamily="18" charset="0"/>
                    </a:rPr>
                    <m:t>𝜆</m:t>
                  </m:r>
                </m:oMath>
              </m:oMathPara>
            </a14:m>
            <a:endParaRPr/>
          </a:p>
          <a:p>
            <a:pPr marL="0" lvl="0" indent="0">
              <a:buNone/>
            </a:pPr>
            <a:r>
              <a:t>Examples: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number of mutations on strand of DNA per unit time,</a:t>
            </a:r>
          </a:p>
          <a:p>
            <a:pPr lvl="0"/>
            <a:r>
              <a:t>number of asthma patient arrivals within a given hour of a walk-in clinic</a:t>
            </a:r>
          </a:p>
          <a:p>
            <a:pPr lvl="0"/>
            <a:r>
              <a:t>number of births, deaths, …, over a given period</a:t>
            </a:r>
          </a:p>
          <a:p>
            <a:pPr lvl="0"/>
            <a:r>
              <a:t>number of photons hitting a telescope image sensor</a:t>
            </a:r>
          </a:p>
          <a:p>
            <a:pPr lvl="0"/>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24</a:t>
            </a:fld>
            <a:endParaRPr 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Probability theory: distributions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plotPois</a:t>
            </a:r>
            <a:r>
              <a:rPr>
                <a:solidFill>
                  <a:srgbClr val="007020"/>
                </a:solidFill>
                <a:latin typeface="Courier"/>
              </a:rPr>
              <a:t>&lt;-</a:t>
            </a:r>
            <a:r>
              <a:rPr b="1">
                <a:solidFill>
                  <a:srgbClr val="007020"/>
                </a:solidFill>
                <a:latin typeface="Courier"/>
              </a:rPr>
              <a:t>function</a:t>
            </a:r>
            <a:r>
              <a:rPr>
                <a:latin typeface="Courier"/>
              </a:rPr>
              <a:t>(lambda,col,</a:t>
            </a:r>
            <a:r>
              <a:rPr>
                <a:solidFill>
                  <a:srgbClr val="7D9029"/>
                </a:solidFill>
                <a:latin typeface="Courier"/>
              </a:rPr>
              <a:t>maxK=</a:t>
            </a:r>
            <a:r>
              <a:rPr>
                <a:solidFill>
                  <a:srgbClr val="40A070"/>
                </a:solidFill>
                <a:latin typeface="Courier"/>
              </a:rPr>
              <a:t>10</a:t>
            </a:r>
            <a:r>
              <a:rPr>
                <a:latin typeface="Courier"/>
              </a:rPr>
              <a:t>){</a:t>
            </a:r>
            <a:br/>
            <a:r>
              <a:rPr>
                <a:latin typeface="Courier"/>
              </a:rPr>
              <a:t>  x</a:t>
            </a:r>
            <a:r>
              <a:rPr>
                <a:solidFill>
                  <a:srgbClr val="007020"/>
                </a:solidFill>
                <a:latin typeface="Courier"/>
              </a:rPr>
              <a:t>&lt;-</a:t>
            </a:r>
            <a:r>
              <a:rPr>
                <a:solidFill>
                  <a:srgbClr val="06287E"/>
                </a:solidFill>
                <a:latin typeface="Courier"/>
              </a:rPr>
              <a:t>seq</a:t>
            </a:r>
            <a:r>
              <a:rPr>
                <a:latin typeface="Courier"/>
              </a:rPr>
              <a:t>(</a:t>
            </a:r>
            <a:r>
              <a:rPr>
                <a:solidFill>
                  <a:srgbClr val="40A070"/>
                </a:solidFill>
                <a:latin typeface="Courier"/>
              </a:rPr>
              <a:t>0</a:t>
            </a:r>
            <a:r>
              <a:rPr>
                <a:latin typeface="Courier"/>
              </a:rPr>
              <a:t>,maxK,</a:t>
            </a:r>
            <a:r>
              <a:rPr>
                <a:solidFill>
                  <a:srgbClr val="7D9029"/>
                </a:solidFill>
                <a:latin typeface="Courier"/>
              </a:rPr>
              <a:t>by=</a:t>
            </a:r>
            <a:r>
              <a:rPr>
                <a:solidFill>
                  <a:srgbClr val="40A070"/>
                </a:solidFill>
                <a:latin typeface="Courier"/>
              </a:rPr>
              <a:t>1</a:t>
            </a:r>
            <a:r>
              <a:rPr>
                <a:latin typeface="Courier"/>
              </a:rPr>
              <a:t>)</a:t>
            </a:r>
            <a:br/>
            <a:r>
              <a:rPr>
                <a:latin typeface="Courier"/>
              </a:rPr>
              <a:t>  px</a:t>
            </a:r>
            <a:r>
              <a:rPr>
                <a:solidFill>
                  <a:srgbClr val="007020"/>
                </a:solidFill>
                <a:latin typeface="Courier"/>
              </a:rPr>
              <a:t>&lt;-</a:t>
            </a:r>
            <a:r>
              <a:rPr>
                <a:solidFill>
                  <a:srgbClr val="06287E"/>
                </a:solidFill>
                <a:latin typeface="Courier"/>
              </a:rPr>
              <a:t>dpois</a:t>
            </a:r>
            <a:r>
              <a:rPr>
                <a:latin typeface="Courier"/>
              </a:rPr>
              <a:t>(x,</a:t>
            </a:r>
            <a:r>
              <a:rPr>
                <a:solidFill>
                  <a:srgbClr val="7D9029"/>
                </a:solidFill>
                <a:latin typeface="Courier"/>
              </a:rPr>
              <a:t>lambda=</a:t>
            </a:r>
            <a:r>
              <a:rPr>
                <a:latin typeface="Courier"/>
              </a:rPr>
              <a:t>lambda)</a:t>
            </a:r>
            <a:br/>
            <a:r>
              <a:rPr>
                <a:latin typeface="Courier"/>
              </a:rPr>
              <a:t>  df</a:t>
            </a:r>
            <a:r>
              <a:rPr>
                <a:solidFill>
                  <a:srgbClr val="007020"/>
                </a:solidFill>
                <a:latin typeface="Courier"/>
              </a:rPr>
              <a:t>&lt;-</a:t>
            </a:r>
            <a:r>
              <a:rPr>
                <a:solidFill>
                  <a:srgbClr val="06287E"/>
                </a:solidFill>
                <a:latin typeface="Courier"/>
              </a:rPr>
              <a:t>tibble</a:t>
            </a:r>
            <a:r>
              <a:rPr>
                <a:latin typeface="Courier"/>
              </a:rPr>
              <a:t>(</a:t>
            </a:r>
            <a:r>
              <a:rPr>
                <a:solidFill>
                  <a:srgbClr val="7D9029"/>
                </a:solidFill>
                <a:latin typeface="Courier"/>
              </a:rPr>
              <a:t>x=</a:t>
            </a:r>
            <a:r>
              <a:rPr>
                <a:latin typeface="Courier"/>
              </a:rPr>
              <a:t>x,</a:t>
            </a:r>
            <a:r>
              <a:rPr>
                <a:solidFill>
                  <a:srgbClr val="7D9029"/>
                </a:solidFill>
                <a:latin typeface="Courier"/>
              </a:rPr>
              <a:t>px=</a:t>
            </a:r>
            <a:r>
              <a:rPr>
                <a:latin typeface="Courier"/>
              </a:rPr>
              <a:t>px)</a:t>
            </a:r>
            <a:br/>
            <a:r>
              <a:rPr>
                <a:latin typeface="Courier"/>
              </a:rPr>
              <a:t>  </a:t>
            </a:r>
            <a:br/>
            <a:r>
              <a:rPr>
                <a:latin typeface="Courier"/>
              </a:rPr>
              <a:t>  g</a:t>
            </a:r>
            <a:r>
              <a:rPr>
                <a:solidFill>
                  <a:srgbClr val="007020"/>
                </a:solidFill>
                <a:latin typeface="Courier"/>
              </a:rPr>
              <a:t>&lt;-</a:t>
            </a:r>
            <a:r>
              <a:rPr>
                <a:solidFill>
                  <a:srgbClr val="06287E"/>
                </a:solidFill>
                <a:latin typeface="Courier"/>
              </a:rPr>
              <a:t>ggplot</a:t>
            </a:r>
            <a:r>
              <a:rPr>
                <a:latin typeface="Courier"/>
              </a:rPr>
              <a:t>(</a:t>
            </a:r>
            <a:r>
              <a:rPr>
                <a:solidFill>
                  <a:srgbClr val="7D9029"/>
                </a:solidFill>
                <a:latin typeface="Courier"/>
              </a:rPr>
              <a:t>data=</a:t>
            </a:r>
            <a:r>
              <a:rPr>
                <a:latin typeface="Courier"/>
              </a:rPr>
              <a:t>df,</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a:t>
            </a:r>
            <a:r>
              <a:rPr>
                <a:solidFill>
                  <a:srgbClr val="7D9029"/>
                </a:solidFill>
                <a:latin typeface="Courier"/>
              </a:rPr>
              <a:t>y=</a:t>
            </a:r>
            <a:r>
              <a:rPr>
                <a:latin typeface="Courier"/>
              </a:rPr>
              <a:t>px)) </a:t>
            </a:r>
            <a:r>
              <a:rPr>
                <a:solidFill>
                  <a:srgbClr val="4070A0"/>
                </a:solidFill>
                <a:latin typeface="Courier"/>
              </a:rPr>
              <a:t>+</a:t>
            </a:r>
            <a:br/>
            <a:r>
              <a:rPr>
                <a:latin typeface="Courier"/>
              </a:rPr>
              <a:t>    </a:t>
            </a:r>
            <a:r>
              <a:rPr>
                <a:solidFill>
                  <a:srgbClr val="06287E"/>
                </a:solidFill>
                <a:latin typeface="Courier"/>
              </a:rPr>
              <a:t>geom_bar</a:t>
            </a:r>
            <a:r>
              <a:rPr>
                <a:latin typeface="Courier"/>
              </a:rPr>
              <a:t>(</a:t>
            </a:r>
            <a:r>
              <a:rPr>
                <a:solidFill>
                  <a:srgbClr val="7D9029"/>
                </a:solidFill>
                <a:latin typeface="Courier"/>
              </a:rPr>
              <a:t>stat=</a:t>
            </a:r>
            <a:r>
              <a:rPr>
                <a:solidFill>
                  <a:srgbClr val="4070A0"/>
                </a:solidFill>
                <a:latin typeface="Courier"/>
              </a:rPr>
              <a:t>"identity"</a:t>
            </a:r>
            <a:r>
              <a:rPr>
                <a:latin typeface="Courier"/>
              </a:rPr>
              <a:t>,</a:t>
            </a:r>
            <a:r>
              <a:rPr>
                <a:solidFill>
                  <a:srgbClr val="7D9029"/>
                </a:solidFill>
                <a:latin typeface="Courier"/>
              </a:rPr>
              <a:t>fill=</a:t>
            </a:r>
            <a:r>
              <a:rPr>
                <a:latin typeface="Courier"/>
              </a:rPr>
              <a:t>col) </a:t>
            </a:r>
            <a:r>
              <a:rPr>
                <a:solidFill>
                  <a:srgbClr val="4070A0"/>
                </a:solidFill>
                <a:latin typeface="Courier"/>
              </a:rPr>
              <a:t>+</a:t>
            </a:r>
            <a:br/>
            <a:r>
              <a:rPr>
                <a:latin typeface="Courier"/>
              </a:rPr>
              <a:t>    </a:t>
            </a:r>
            <a:r>
              <a:rPr>
                <a:solidFill>
                  <a:srgbClr val="06287E"/>
                </a:solidFill>
                <a:latin typeface="Courier"/>
              </a:rPr>
              <a:t>ylab</a:t>
            </a:r>
            <a:r>
              <a:rPr>
                <a:latin typeface="Courier"/>
              </a:rPr>
              <a:t>(</a:t>
            </a:r>
            <a:r>
              <a:rPr>
                <a:solidFill>
                  <a:srgbClr val="4070A0"/>
                </a:solidFill>
                <a:latin typeface="Courier"/>
              </a:rPr>
              <a:t>"P(X=x)"</a:t>
            </a:r>
            <a:r>
              <a:rPr>
                <a:latin typeface="Courier"/>
              </a:rPr>
              <a:t>) </a:t>
            </a:r>
            <a:r>
              <a:rPr>
                <a:solidFill>
                  <a:srgbClr val="4070A0"/>
                </a:solidFill>
                <a:latin typeface="Courier"/>
              </a:rPr>
              <a:t>+</a:t>
            </a:r>
            <a:r>
              <a:rPr>
                <a:latin typeface="Courier"/>
              </a:rPr>
              <a:t> </a:t>
            </a:r>
            <a:r>
              <a:rPr>
                <a:solidFill>
                  <a:srgbClr val="06287E"/>
                </a:solidFill>
                <a:latin typeface="Courier"/>
              </a:rPr>
              <a:t>theme</a:t>
            </a:r>
            <a:r>
              <a:rPr>
                <a:latin typeface="Courier"/>
              </a:rPr>
              <a:t>(</a:t>
            </a:r>
            <a:r>
              <a:rPr>
                <a:solidFill>
                  <a:srgbClr val="7D9029"/>
                </a:solidFill>
                <a:latin typeface="Courier"/>
              </a:rPr>
              <a:t>text =</a:t>
            </a:r>
            <a:r>
              <a:rPr>
                <a:latin typeface="Courier"/>
              </a:rPr>
              <a:t> </a:t>
            </a:r>
            <a:r>
              <a:rPr>
                <a:solidFill>
                  <a:srgbClr val="06287E"/>
                </a:solidFill>
                <a:latin typeface="Courier"/>
              </a:rPr>
              <a:t>element_text</a:t>
            </a:r>
            <a:r>
              <a:rPr>
                <a:latin typeface="Courier"/>
              </a:rPr>
              <a:t>(</a:t>
            </a:r>
            <a:r>
              <a:rPr>
                <a:solidFill>
                  <a:srgbClr val="7D9029"/>
                </a:solidFill>
                <a:latin typeface="Courier"/>
              </a:rPr>
              <a:t>size=</a:t>
            </a:r>
            <a:r>
              <a:rPr>
                <a:solidFill>
                  <a:srgbClr val="40A070"/>
                </a:solidFill>
                <a:latin typeface="Courier"/>
              </a:rPr>
              <a:t>20</a:t>
            </a:r>
            <a:r>
              <a:rPr>
                <a:latin typeface="Courier"/>
              </a:rPr>
              <a:t>)) </a:t>
            </a:r>
            <a:r>
              <a:rPr>
                <a:solidFill>
                  <a:srgbClr val="4070A0"/>
                </a:solidFill>
                <a:latin typeface="Courier"/>
              </a:rPr>
              <a:t>+</a:t>
            </a:r>
            <a:br/>
            <a:r>
              <a:rPr>
                <a:latin typeface="Courier"/>
              </a:rPr>
              <a:t>    </a:t>
            </a:r>
            <a:r>
              <a:rPr>
                <a:solidFill>
                  <a:srgbClr val="06287E"/>
                </a:solidFill>
                <a:latin typeface="Courier"/>
              </a:rPr>
              <a:t>ggtitle</a:t>
            </a:r>
            <a:r>
              <a:rPr>
                <a:latin typeface="Courier"/>
              </a:rPr>
              <a:t>(</a:t>
            </a:r>
            <a:r>
              <a:rPr>
                <a:solidFill>
                  <a:srgbClr val="06287E"/>
                </a:solidFill>
                <a:latin typeface="Courier"/>
              </a:rPr>
              <a:t>paste</a:t>
            </a:r>
            <a:r>
              <a:rPr>
                <a:latin typeface="Courier"/>
              </a:rPr>
              <a:t>(</a:t>
            </a:r>
            <a:r>
              <a:rPr>
                <a:solidFill>
                  <a:srgbClr val="7D9029"/>
                </a:solidFill>
                <a:latin typeface="Courier"/>
              </a:rPr>
              <a:t>sep=</a:t>
            </a:r>
            <a:r>
              <a:rPr>
                <a:solidFill>
                  <a:srgbClr val="4070A0"/>
                </a:solidFill>
                <a:latin typeface="Courier"/>
              </a:rPr>
              <a:t>""</a:t>
            </a:r>
            <a:r>
              <a:rPr>
                <a:latin typeface="Courier"/>
              </a:rPr>
              <a:t>,</a:t>
            </a:r>
            <a:r>
              <a:rPr>
                <a:solidFill>
                  <a:srgbClr val="4070A0"/>
                </a:solidFill>
                <a:latin typeface="Courier"/>
              </a:rPr>
              <a:t>"Poisson with rate="</a:t>
            </a:r>
            <a:r>
              <a:rPr>
                <a:latin typeface="Courier"/>
              </a:rPr>
              <a:t>,lambda)) </a:t>
            </a:r>
            <a:r>
              <a:rPr>
                <a:solidFill>
                  <a:srgbClr val="4070A0"/>
                </a:solidFill>
                <a:latin typeface="Courier"/>
              </a:rPr>
              <a:t>+</a:t>
            </a:r>
            <a:br/>
            <a:r>
              <a:rPr>
                <a:latin typeface="Courier"/>
              </a:rPr>
              <a:t>    </a:t>
            </a:r>
            <a:r>
              <a:rPr>
                <a:solidFill>
                  <a:srgbClr val="06287E"/>
                </a:solidFill>
                <a:latin typeface="Courier"/>
              </a:rPr>
              <a:t>scale_x_continuous</a:t>
            </a:r>
            <a:r>
              <a:rPr>
                <a:latin typeface="Courier"/>
              </a:rPr>
              <a:t>(</a:t>
            </a:r>
            <a:r>
              <a:rPr>
                <a:solidFill>
                  <a:srgbClr val="7D9029"/>
                </a:solidFill>
                <a:latin typeface="Courier"/>
              </a:rPr>
              <a:t>breaks=</a:t>
            </a:r>
            <a:r>
              <a:rPr>
                <a:solidFill>
                  <a:srgbClr val="40A070"/>
                </a:solidFill>
                <a:latin typeface="Courier"/>
              </a:rPr>
              <a:t>0</a:t>
            </a:r>
            <a:r>
              <a:rPr>
                <a:solidFill>
                  <a:srgbClr val="4070A0"/>
                </a:solidFill>
                <a:latin typeface="Courier"/>
              </a:rPr>
              <a:t>:</a:t>
            </a:r>
            <a:r>
              <a:rPr>
                <a:latin typeface="Courier"/>
              </a:rPr>
              <a:t>maxK) </a:t>
            </a:r>
            <a:r>
              <a:rPr>
                <a:solidFill>
                  <a:srgbClr val="4070A0"/>
                </a:solidFill>
                <a:latin typeface="Courier"/>
              </a:rPr>
              <a:t>+</a:t>
            </a:r>
            <a:br/>
            <a:r>
              <a:rPr>
                <a:latin typeface="Courier"/>
              </a:rPr>
              <a:t>    </a:t>
            </a:r>
            <a:r>
              <a:rPr>
                <a:solidFill>
                  <a:srgbClr val="06287E"/>
                </a:solidFill>
                <a:latin typeface="Courier"/>
              </a:rPr>
              <a:t>coord_cartesian</a:t>
            </a:r>
            <a:r>
              <a:rPr>
                <a:latin typeface="Courier"/>
              </a:rPr>
              <a:t>(</a:t>
            </a:r>
            <a:r>
              <a:rPr>
                <a:solidFill>
                  <a:srgbClr val="7D9029"/>
                </a:solidFill>
                <a:latin typeface="Courier"/>
              </a:rPr>
              <a:t>xlim=</a:t>
            </a:r>
            <a:r>
              <a:rPr>
                <a:solidFill>
                  <a:srgbClr val="06287E"/>
                </a:solidFill>
                <a:latin typeface="Courier"/>
              </a:rPr>
              <a:t>c</a:t>
            </a:r>
            <a:r>
              <a:rPr>
                <a:latin typeface="Courier"/>
              </a:rPr>
              <a:t>(</a:t>
            </a:r>
            <a:r>
              <a:rPr>
                <a:solidFill>
                  <a:srgbClr val="4070A0"/>
                </a:solidFill>
                <a:latin typeface="Courier"/>
              </a:rPr>
              <a:t>-</a:t>
            </a:r>
            <a:r>
              <a:rPr>
                <a:solidFill>
                  <a:srgbClr val="40A070"/>
                </a:solidFill>
                <a:latin typeface="Courier"/>
              </a:rPr>
              <a:t>0.5</a:t>
            </a:r>
            <a:r>
              <a:rPr>
                <a:latin typeface="Courier"/>
              </a:rPr>
              <a:t>,maxK</a:t>
            </a:r>
            <a:r>
              <a:rPr>
                <a:solidFill>
                  <a:srgbClr val="40A070"/>
                </a:solidFill>
                <a:latin typeface="Courier"/>
              </a:rPr>
              <a:t>+0.5</a:t>
            </a:r>
            <a:r>
              <a:rPr>
                <a:latin typeface="Courier"/>
              </a:rPr>
              <a:t>),</a:t>
            </a:r>
            <a:r>
              <a:rPr>
                <a:solidFill>
                  <a:srgbClr val="7D9029"/>
                </a:solidFill>
                <a:latin typeface="Courier"/>
              </a:rPr>
              <a:t>ylim=</a:t>
            </a:r>
            <a:r>
              <a:rPr>
                <a:solidFill>
                  <a:srgbClr val="06287E"/>
                </a:solidFill>
                <a:latin typeface="Courier"/>
              </a:rPr>
              <a:t>c</a:t>
            </a:r>
            <a:r>
              <a:rPr>
                <a:latin typeface="Courier"/>
              </a:rPr>
              <a:t>(</a:t>
            </a:r>
            <a:r>
              <a:rPr>
                <a:solidFill>
                  <a:srgbClr val="40A070"/>
                </a:solidFill>
                <a:latin typeface="Courier"/>
              </a:rPr>
              <a:t>0</a:t>
            </a:r>
            <a:r>
              <a:rPr>
                <a:latin typeface="Courier"/>
              </a:rPr>
              <a:t>,</a:t>
            </a:r>
            <a:r>
              <a:rPr>
                <a:solidFill>
                  <a:srgbClr val="40A070"/>
                </a:solidFill>
                <a:latin typeface="Courier"/>
              </a:rPr>
              <a:t>1</a:t>
            </a:r>
            <a:r>
              <a:rPr>
                <a:latin typeface="Courier"/>
              </a:rPr>
              <a:t>))</a:t>
            </a:r>
            <a:br/>
            <a:r>
              <a:rPr>
                <a:latin typeface="Courier"/>
              </a:rPr>
              <a:t>  </a:t>
            </a:r>
            <a:r>
              <a:rPr>
                <a:solidFill>
                  <a:srgbClr val="06287E"/>
                </a:solidFill>
                <a:latin typeface="Courier"/>
              </a:rPr>
              <a:t>return</a:t>
            </a:r>
            <a:r>
              <a:rPr>
                <a:latin typeface="Courier"/>
              </a:rPr>
              <a:t>(g)</a:t>
            </a:r>
            <a:br/>
            <a:r>
              <a:rPr>
                <a:latin typeface="Courier"/>
              </a:rPr>
              <a:t>}</a:t>
            </a:r>
            <a:br/>
            <a:r>
              <a:rPr>
                <a:latin typeface="Courier"/>
              </a:rPr>
              <a:t>  </a:t>
            </a:r>
            <a:br/>
            <a:r>
              <a:rPr>
                <a:latin typeface="Courier"/>
              </a:rPr>
              <a:t>g1</a:t>
            </a:r>
            <a:r>
              <a:rPr>
                <a:solidFill>
                  <a:srgbClr val="007020"/>
                </a:solidFill>
                <a:latin typeface="Courier"/>
              </a:rPr>
              <a:t>&lt;-</a:t>
            </a:r>
            <a:r>
              <a:rPr>
                <a:solidFill>
                  <a:srgbClr val="06287E"/>
                </a:solidFill>
                <a:latin typeface="Courier"/>
              </a:rPr>
              <a:t>plotPois</a:t>
            </a:r>
            <a:r>
              <a:rPr>
                <a:latin typeface="Courier"/>
              </a:rPr>
              <a:t>(</a:t>
            </a:r>
            <a:r>
              <a:rPr>
                <a:solidFill>
                  <a:srgbClr val="40A070"/>
                </a:solidFill>
                <a:latin typeface="Courier"/>
              </a:rPr>
              <a:t>0</a:t>
            </a:r>
            <a:r>
              <a:rPr>
                <a:latin typeface="Courier"/>
              </a:rPr>
              <a:t>,</a:t>
            </a:r>
            <a:r>
              <a:rPr>
                <a:solidFill>
                  <a:srgbClr val="4070A0"/>
                </a:solidFill>
                <a:latin typeface="Courier"/>
              </a:rPr>
              <a:t>"darkgrey"</a:t>
            </a:r>
            <a:r>
              <a:rPr>
                <a:latin typeface="Courier"/>
              </a:rPr>
              <a:t>); g2</a:t>
            </a:r>
            <a:r>
              <a:rPr>
                <a:solidFill>
                  <a:srgbClr val="007020"/>
                </a:solidFill>
                <a:latin typeface="Courier"/>
              </a:rPr>
              <a:t>&lt;-</a:t>
            </a:r>
            <a:r>
              <a:rPr>
                <a:solidFill>
                  <a:srgbClr val="06287E"/>
                </a:solidFill>
                <a:latin typeface="Courier"/>
              </a:rPr>
              <a:t>plotPois</a:t>
            </a:r>
            <a:r>
              <a:rPr>
                <a:latin typeface="Courier"/>
              </a:rPr>
              <a:t>(</a:t>
            </a:r>
            <a:r>
              <a:rPr>
                <a:solidFill>
                  <a:srgbClr val="40A070"/>
                </a:solidFill>
                <a:latin typeface="Courier"/>
              </a:rPr>
              <a:t>0.5</a:t>
            </a:r>
            <a:r>
              <a:rPr>
                <a:latin typeface="Courier"/>
              </a:rPr>
              <a:t>,</a:t>
            </a:r>
            <a:r>
              <a:rPr>
                <a:solidFill>
                  <a:srgbClr val="4070A0"/>
                </a:solidFill>
                <a:latin typeface="Courier"/>
              </a:rPr>
              <a:t>"steelblue"</a:t>
            </a:r>
            <a:r>
              <a:rPr>
                <a:latin typeface="Courier"/>
              </a:rPr>
              <a:t>)</a:t>
            </a:r>
            <a:br/>
            <a:r>
              <a:rPr>
                <a:latin typeface="Courier"/>
              </a:rPr>
              <a:t>g3</a:t>
            </a:r>
            <a:r>
              <a:rPr>
                <a:solidFill>
                  <a:srgbClr val="007020"/>
                </a:solidFill>
                <a:latin typeface="Courier"/>
              </a:rPr>
              <a:t>&lt;-</a:t>
            </a:r>
            <a:r>
              <a:rPr>
                <a:solidFill>
                  <a:srgbClr val="06287E"/>
                </a:solidFill>
                <a:latin typeface="Courier"/>
              </a:rPr>
              <a:t>plotPois</a:t>
            </a:r>
            <a:r>
              <a:rPr>
                <a:latin typeface="Courier"/>
              </a:rPr>
              <a:t>(</a:t>
            </a:r>
            <a:r>
              <a:rPr>
                <a:solidFill>
                  <a:srgbClr val="40A070"/>
                </a:solidFill>
                <a:latin typeface="Courier"/>
              </a:rPr>
              <a:t>1</a:t>
            </a:r>
            <a:r>
              <a:rPr>
                <a:latin typeface="Courier"/>
              </a:rPr>
              <a:t>,</a:t>
            </a:r>
            <a:r>
              <a:rPr>
                <a:solidFill>
                  <a:srgbClr val="4070A0"/>
                </a:solidFill>
                <a:latin typeface="Courier"/>
              </a:rPr>
              <a:t>"salmon"</a:t>
            </a:r>
            <a:r>
              <a:rPr>
                <a:latin typeface="Courier"/>
              </a:rPr>
              <a:t>); g4</a:t>
            </a:r>
            <a:r>
              <a:rPr>
                <a:solidFill>
                  <a:srgbClr val="007020"/>
                </a:solidFill>
                <a:latin typeface="Courier"/>
              </a:rPr>
              <a:t>&lt;-</a:t>
            </a:r>
            <a:r>
              <a:rPr>
                <a:solidFill>
                  <a:srgbClr val="06287E"/>
                </a:solidFill>
                <a:latin typeface="Courier"/>
              </a:rPr>
              <a:t>plotPois</a:t>
            </a:r>
            <a:r>
              <a:rPr>
                <a:latin typeface="Courier"/>
              </a:rPr>
              <a:t>(</a:t>
            </a:r>
            <a:r>
              <a:rPr>
                <a:solidFill>
                  <a:srgbClr val="40A070"/>
                </a:solidFill>
                <a:latin typeface="Courier"/>
              </a:rPr>
              <a:t>2</a:t>
            </a:r>
            <a:r>
              <a:rPr>
                <a:latin typeface="Courier"/>
              </a:rPr>
              <a:t>,</a:t>
            </a:r>
            <a:r>
              <a:rPr>
                <a:solidFill>
                  <a:srgbClr val="4070A0"/>
                </a:solidFill>
                <a:latin typeface="Courier"/>
              </a:rPr>
              <a:t>"greenyellow"</a:t>
            </a:r>
            <a:r>
              <a:rPr>
                <a:latin typeface="Courier"/>
              </a:rPr>
              <a:t>)</a:t>
            </a:r>
            <a:br/>
            <a:r>
              <a:rPr>
                <a:latin typeface="Courier"/>
              </a:rPr>
              <a:t>g5</a:t>
            </a:r>
            <a:r>
              <a:rPr>
                <a:solidFill>
                  <a:srgbClr val="007020"/>
                </a:solidFill>
                <a:latin typeface="Courier"/>
              </a:rPr>
              <a:t>&lt;-</a:t>
            </a:r>
            <a:r>
              <a:rPr>
                <a:solidFill>
                  <a:srgbClr val="06287E"/>
                </a:solidFill>
                <a:latin typeface="Courier"/>
              </a:rPr>
              <a:t>plotPois</a:t>
            </a:r>
            <a:r>
              <a:rPr>
                <a:latin typeface="Courier"/>
              </a:rPr>
              <a:t>(</a:t>
            </a:r>
            <a:r>
              <a:rPr>
                <a:solidFill>
                  <a:srgbClr val="40A070"/>
                </a:solidFill>
                <a:latin typeface="Courier"/>
              </a:rPr>
              <a:t>3</a:t>
            </a:r>
            <a:r>
              <a:rPr>
                <a:latin typeface="Courier"/>
              </a:rPr>
              <a:t>,</a:t>
            </a:r>
            <a:r>
              <a:rPr>
                <a:solidFill>
                  <a:srgbClr val="4070A0"/>
                </a:solidFill>
                <a:latin typeface="Courier"/>
              </a:rPr>
              <a:t>"mediumorchid"</a:t>
            </a:r>
            <a:r>
              <a:rPr>
                <a:latin typeface="Courier"/>
              </a:rPr>
              <a:t>); g6</a:t>
            </a:r>
            <a:r>
              <a:rPr>
                <a:solidFill>
                  <a:srgbClr val="007020"/>
                </a:solidFill>
                <a:latin typeface="Courier"/>
              </a:rPr>
              <a:t>&lt;-</a:t>
            </a:r>
            <a:r>
              <a:rPr>
                <a:solidFill>
                  <a:srgbClr val="06287E"/>
                </a:solidFill>
                <a:latin typeface="Courier"/>
              </a:rPr>
              <a:t>plotPois</a:t>
            </a:r>
            <a:r>
              <a:rPr>
                <a:latin typeface="Courier"/>
              </a:rPr>
              <a:t>(</a:t>
            </a:r>
            <a:r>
              <a:rPr>
                <a:solidFill>
                  <a:srgbClr val="40A070"/>
                </a:solidFill>
                <a:latin typeface="Courier"/>
              </a:rPr>
              <a:t>5</a:t>
            </a:r>
            <a:r>
              <a:rPr>
                <a:latin typeface="Courier"/>
              </a:rPr>
              <a:t>,</a:t>
            </a:r>
            <a:r>
              <a:rPr>
                <a:solidFill>
                  <a:srgbClr val="4070A0"/>
                </a:solidFill>
                <a:latin typeface="Courier"/>
              </a:rPr>
              <a:t>"orange"</a:t>
            </a:r>
            <a:r>
              <a:rPr>
                <a:latin typeface="Courier"/>
              </a:rPr>
              <a:t>)</a:t>
            </a:r>
            <a:br/>
            <a:r>
              <a:rPr>
                <a:solidFill>
                  <a:srgbClr val="06287E"/>
                </a:solidFill>
                <a:latin typeface="Courier"/>
              </a:rPr>
              <a:t>grid.arrange</a:t>
            </a:r>
            <a:r>
              <a:rPr>
                <a:latin typeface="Courier"/>
              </a:rPr>
              <a:t>(g1,g2,g3,g4,g5,g6,</a:t>
            </a:r>
            <a:r>
              <a:rPr>
                <a:solidFill>
                  <a:srgbClr val="7D9029"/>
                </a:solidFill>
                <a:latin typeface="Courier"/>
              </a:rPr>
              <a:t>ncol=</a:t>
            </a:r>
            <a:r>
              <a:rPr>
                <a:solidFill>
                  <a:srgbClr val="40A070"/>
                </a:solidFill>
                <a:latin typeface="Courier"/>
              </a:rPr>
              <a:t>3</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25</a:t>
            </a:fld>
            <a:endParaRPr 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Probability theory: distributions</a:t>
            </a:r>
          </a:p>
        </p:txBody>
      </p:sp>
      <p:pic>
        <p:nvPicPr>
          <p:cNvPr id="3" name="Picture 1" descr="LIGHT_CSW_Session2_BasicStatisticalAnalysis_files/figure-pptx/unnamed-chunk-11-1.png"/>
          <p:cNvPicPr>
            <a:picLocks noGrp="1" noChangeAspect="1"/>
          </p:cNvPicPr>
          <p:nvPr/>
        </p:nvPicPr>
        <p:blipFill>
          <a:blip r:embed="rId2"/>
          <a:stretch>
            <a:fillRect/>
          </a:stretch>
        </p:blipFill>
        <p:spPr bwMode="auto">
          <a:xfrm>
            <a:off x="1955800" y="1816100"/>
            <a:ext cx="8280400" cy="4660900"/>
          </a:xfrm>
          <a:prstGeom prst="rect">
            <a:avLst/>
          </a:prstGeom>
          <a:noFill/>
          <a:ln w="9525">
            <a:noFill/>
            <a:headEnd/>
            <a:tailEnd/>
          </a:ln>
        </p:spPr>
      </p:pic>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26</a:t>
            </a:fld>
            <a:endParaRPr lang="en-GB"/>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Probability theory: distributions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Normal / Gaussian distribution</a:t>
            </a:r>
          </a:p>
          <a:p>
            <a:pPr marL="0" lvl="0" indent="0">
              <a:buNone/>
            </a:pPr>
            <a:r>
              <a:t>This is the most important continuous distribution and is characterised by a symmetric bell-shaped curve around the mean.</a:t>
            </a:r>
          </a:p>
          <a:p>
            <a:pPr marL="0" lvl="0" indent="0">
              <a:buNone/>
            </a:pPr>
            <a14:m xmlns:a14="http://schemas.microsoft.com/office/drawing/2010/main">
              <m:oMath xmlns:m="http://schemas.openxmlformats.org/officeDocument/2006/math">
                <m:r>
                  <a:rPr>
                    <a:latin typeface="Cambria Math" panose="02040503050406030204" pitchFamily="18" charset="0"/>
                  </a:rPr>
                  <m:t>𝑋</m:t>
                </m:r>
                <m:r>
                  <a:rPr>
                    <a:latin typeface="Cambria Math" panose="02040503050406030204" pitchFamily="18" charset="0"/>
                  </a:rPr>
                  <m:t>∼</m:t>
                </m:r>
                <m:r>
                  <a:rPr>
                    <a:latin typeface="Cambria Math" panose="02040503050406030204" pitchFamily="18" charset="0"/>
                  </a:rPr>
                  <m:t>𝒩</m:t>
                </m:r>
                <m:d>
                  <m:dPr>
                    <m:ctrlPr>
                      <a:rPr i="1">
                        <a:latin typeface="Cambria Math" panose="02040503050406030204" pitchFamily="18" charset="0"/>
                      </a:rPr>
                    </m:ctrlPr>
                  </m:dPr>
                  <m:e>
                    <m:r>
                      <a:rPr>
                        <a:latin typeface="Cambria Math" panose="02040503050406030204" pitchFamily="18" charset="0"/>
                      </a:rPr>
                      <m:t>𝜇</m:t>
                    </m:r>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d>
              </m:oMath>
            </a14:m>
            <a:r>
              <a:t> if</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𝑥</m:t>
                      </m:r>
                    </m:e>
                  </m:d>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1</m:t>
                      </m:r>
                    </m:num>
                    <m:den>
                      <m:rad>
                        <m:radPr>
                          <m:ctrlPr>
                            <a:rPr i="1">
                              <a:latin typeface="Cambria Math" panose="02040503050406030204" pitchFamily="18" charset="0"/>
                            </a:rPr>
                          </m:ctrlPr>
                        </m:radPr>
                        <m:deg/>
                        <m:e>
                          <m:r>
                            <a:rPr>
                              <a:latin typeface="Cambria Math" panose="02040503050406030204" pitchFamily="18" charset="0"/>
                            </a:rPr>
                            <m:t>2</m:t>
                          </m:r>
                          <m:r>
                            <a:rPr>
                              <a:latin typeface="Cambria Math" panose="02040503050406030204" pitchFamily="18" charset="0"/>
                            </a:rPr>
                            <m:t>𝜋</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e>
                      </m:rad>
                    </m:den>
                  </m:f>
                  <m:sSup>
                    <m:sSupPr>
                      <m:ctrlPr>
                        <a:rPr i="1">
                          <a:latin typeface="Cambria Math" panose="02040503050406030204" pitchFamily="18" charset="0"/>
                        </a:rPr>
                      </m:ctrlPr>
                    </m:sSupPr>
                    <m:e>
                      <m:r>
                        <a:rPr>
                          <a:latin typeface="Cambria Math" panose="02040503050406030204" pitchFamily="18" charset="0"/>
                        </a:rPr>
                        <m:t>𝑒</m:t>
                      </m:r>
                    </m:e>
                    <m:sup>
                      <m:r>
                        <a:rPr>
                          <a:latin typeface="Cambria Math" panose="02040503050406030204" pitchFamily="18" charset="0"/>
                        </a:rPr>
                        <m:t>−</m:t>
                      </m:r>
                      <m:f>
                        <m:fPr>
                          <m:ctrlPr>
                            <a:rPr i="1">
                              <a:latin typeface="Cambria Math" panose="02040503050406030204" pitchFamily="18" charset="0"/>
                            </a:rPr>
                          </m:ctrlPr>
                        </m:fPr>
                        <m:num>
                          <m:sSup>
                            <m:sSupPr>
                              <m:ctrlPr>
                                <a:rPr i="1">
                                  <a:latin typeface="Cambria Math" panose="02040503050406030204" pitchFamily="18" charset="0"/>
                                </a:rPr>
                              </m:ctrlPr>
                            </m:sSupPr>
                            <m:e>
                              <m:d>
                                <m:dPr>
                                  <m:ctrlPr>
                                    <a:rPr i="1">
                                      <a:latin typeface="Cambria Math" panose="02040503050406030204" pitchFamily="18" charset="0"/>
                                    </a:rPr>
                                  </m:ctrlPr>
                                </m:dPr>
                                <m:e>
                                  <m:r>
                                    <a:rPr>
                                      <a:latin typeface="Cambria Math" panose="02040503050406030204" pitchFamily="18" charset="0"/>
                                    </a:rPr>
                                    <m:t>𝑥</m:t>
                                  </m:r>
                                  <m:r>
                                    <a:rPr>
                                      <a:latin typeface="Cambria Math" panose="02040503050406030204" pitchFamily="18" charset="0"/>
                                    </a:rPr>
                                    <m:t>−</m:t>
                                  </m:r>
                                  <m:r>
                                    <a:rPr>
                                      <a:latin typeface="Cambria Math" panose="02040503050406030204" pitchFamily="18" charset="0"/>
                                    </a:rPr>
                                    <m:t>𝜇</m:t>
                                  </m:r>
                                </m:e>
                              </m:d>
                            </m:e>
                            <m:sup>
                              <m:r>
                                <a:rPr>
                                  <a:latin typeface="Cambria Math" panose="02040503050406030204" pitchFamily="18" charset="0"/>
                                </a:rPr>
                                <m:t>2</m:t>
                              </m:r>
                            </m:sup>
                          </m:sSup>
                        </m:num>
                        <m:den>
                          <m:r>
                            <a:rPr>
                              <a:latin typeface="Cambria Math" panose="02040503050406030204" pitchFamily="18" charset="0"/>
                            </a:rPr>
                            <m:t>2</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den>
                      </m:f>
                    </m:sup>
                  </m:sSup>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𝐸</m:t>
                  </m:r>
                  <m:d>
                    <m:dPr>
                      <m:ctrlPr>
                        <a:rPr i="1">
                          <a:latin typeface="Cambria Math" panose="02040503050406030204" pitchFamily="18" charset="0"/>
                        </a:rPr>
                      </m:ctrlPr>
                    </m:dPr>
                    <m:e>
                      <m:r>
                        <a:rPr>
                          <a:latin typeface="Cambria Math" panose="02040503050406030204" pitchFamily="18" charset="0"/>
                        </a:rPr>
                        <m:t>𝑋</m:t>
                      </m:r>
                    </m:e>
                  </m:d>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 </m:t>
                  </m:r>
                  <m:r>
                    <a:rPr>
                      <a:latin typeface="Cambria Math" panose="02040503050406030204" pitchFamily="18" charset="0"/>
                    </a:rPr>
                    <m:t>𝑉𝑎𝑟</m:t>
                  </m:r>
                  <m:d>
                    <m:dPr>
                      <m:ctrlPr>
                        <a:rPr i="1">
                          <a:latin typeface="Cambria Math" panose="02040503050406030204" pitchFamily="18" charset="0"/>
                        </a:rPr>
                      </m:ctrlPr>
                    </m:dPr>
                    <m:e>
                      <m:r>
                        <a:rPr>
                          <a:latin typeface="Cambria Math" panose="02040503050406030204" pitchFamily="18" charset="0"/>
                        </a:rPr>
                        <m:t>𝑋</m:t>
                      </m:r>
                    </m:e>
                  </m:d>
                  <m:r>
                    <a:rPr>
                      <a:latin typeface="Cambria Math" panose="02040503050406030204" pitchFamily="18" charset="0"/>
                    </a:rPr>
                    <m:t>=</m:t>
                  </m:r>
                  <m:sSup>
                    <m:sSupPr>
                      <m:ctrlPr>
                        <a:rPr i="1">
                          <a:latin typeface="Cambria Math" panose="02040503050406030204" pitchFamily="18" charset="0"/>
                        </a:rPr>
                      </m:ctrlPr>
                    </m:sSupPr>
                    <m:e>
                      <m:r>
                        <a:rPr>
                          <a:latin typeface="Cambria Math" panose="02040503050406030204" pitchFamily="18" charset="0"/>
                        </a:rPr>
                        <m:t>𝜎</m:t>
                      </m:r>
                    </m:e>
                    <m:sup>
                      <m:r>
                        <a:rPr>
                          <a:latin typeface="Cambria Math" panose="02040503050406030204" pitchFamily="18" charset="0"/>
                        </a:rPr>
                        <m:t>2</m:t>
                      </m:r>
                    </m:sup>
                  </m:sSup>
                </m:oMath>
              </m:oMathPara>
            </a14:m>
            <a:endParaRPr/>
          </a:p>
          <a:p>
            <a:pPr marL="0" lvl="0" indent="0">
              <a:buNone/>
            </a:pPr>
            <a:r>
              <a:t>Because of the </a:t>
            </a:r>
            <a:r>
              <a:rPr i="1"/>
              <a:t>Central Limit Theorem</a:t>
            </a:r>
            <a:r>
              <a:t>, the normal distribution both arises in many real life situations and plays a major role in statistical inference.</a:t>
            </a:r>
          </a:p>
          <a:p>
            <a:pPr marL="0" lvl="0" indent="0">
              <a:buNone/>
            </a:pPr>
            <a:r>
              <a:t>Important special case: </a:t>
            </a:r>
            <a14:m xmlns:a14="http://schemas.microsoft.com/office/drawing/2010/main">
              <m:oMath xmlns:m="http://schemas.openxmlformats.org/officeDocument/2006/math">
                <m:r>
                  <a:rPr>
                    <a:latin typeface="Cambria Math" panose="02040503050406030204" pitchFamily="18" charset="0"/>
                  </a:rPr>
                  <m:t>𝒩</m:t>
                </m:r>
                <m:d>
                  <m:dPr>
                    <m:ctrlPr>
                      <a:rPr i="1">
                        <a:latin typeface="Cambria Math" panose="02040503050406030204" pitchFamily="18" charset="0"/>
                      </a:rPr>
                    </m:ctrlPr>
                  </m:dPr>
                  <m:e>
                    <m:r>
                      <a:rPr>
                        <a:latin typeface="Cambria Math" panose="02040503050406030204" pitchFamily="18" charset="0"/>
                      </a:rPr>
                      <m:t>0,1</m:t>
                    </m:r>
                  </m:e>
                </m:d>
              </m:oMath>
            </a14:m>
            <a:r>
              <a:t>, the </a:t>
            </a:r>
            <a:r>
              <a:rPr i="1"/>
              <a:t>standard normal</a:t>
            </a:r>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Example:</a:t>
            </a:r>
          </a:p>
          <a:p>
            <a:pPr marL="0" lvl="0" indent="0">
              <a:buNone/>
            </a:pPr>
            <a:r>
              <a:t>A random variable measuring the height of men.</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27</a:t>
            </a:fld>
            <a:endParaRPr lang="en-GB"/>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Probability theory: distributions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l</a:t>
            </a:r>
            <a:r>
              <a:rPr>
                <a:solidFill>
                  <a:srgbClr val="007020"/>
                </a:solidFill>
                <a:latin typeface="Courier"/>
              </a:rPr>
              <a:t>&lt;-</a:t>
            </a:r>
            <a:r>
              <a:rPr>
                <a:solidFill>
                  <a:srgbClr val="40A070"/>
                </a:solidFill>
                <a:latin typeface="Courier"/>
              </a:rPr>
              <a:t>1000</a:t>
            </a:r>
            <a:r>
              <a:rPr>
                <a:latin typeface="Courier"/>
              </a:rPr>
              <a:t>; x</a:t>
            </a:r>
            <a:r>
              <a:rPr>
                <a:solidFill>
                  <a:srgbClr val="007020"/>
                </a:solidFill>
                <a:latin typeface="Courier"/>
              </a:rPr>
              <a:t>&lt;-</a:t>
            </a:r>
            <a:r>
              <a:rPr>
                <a:solidFill>
                  <a:srgbClr val="06287E"/>
                </a:solidFill>
                <a:latin typeface="Courier"/>
              </a:rPr>
              <a:t>seq</a:t>
            </a:r>
            <a:r>
              <a:rPr>
                <a:latin typeface="Courier"/>
              </a:rPr>
              <a:t>(</a:t>
            </a:r>
            <a:r>
              <a:rPr>
                <a:solidFill>
                  <a:srgbClr val="4070A0"/>
                </a:solidFill>
                <a:latin typeface="Courier"/>
              </a:rPr>
              <a:t>-</a:t>
            </a:r>
            <a:r>
              <a:rPr>
                <a:solidFill>
                  <a:srgbClr val="40A070"/>
                </a:solidFill>
                <a:latin typeface="Courier"/>
              </a:rPr>
              <a:t>5</a:t>
            </a:r>
            <a:r>
              <a:rPr>
                <a:latin typeface="Courier"/>
              </a:rPr>
              <a:t>,</a:t>
            </a:r>
            <a:r>
              <a:rPr>
                <a:solidFill>
                  <a:srgbClr val="40A070"/>
                </a:solidFill>
                <a:latin typeface="Courier"/>
              </a:rPr>
              <a:t>5</a:t>
            </a:r>
            <a:r>
              <a:rPr>
                <a:latin typeface="Courier"/>
              </a:rPr>
              <a:t>,</a:t>
            </a:r>
            <a:r>
              <a:rPr>
                <a:solidFill>
                  <a:srgbClr val="7D9029"/>
                </a:solidFill>
                <a:latin typeface="Courier"/>
              </a:rPr>
              <a:t>length=</a:t>
            </a:r>
            <a:r>
              <a:rPr>
                <a:latin typeface="Courier"/>
              </a:rPr>
              <a:t>l)</a:t>
            </a:r>
            <a:br/>
            <a:r>
              <a:rPr>
                <a:latin typeface="Courier"/>
              </a:rPr>
              <a:t>p1x</a:t>
            </a:r>
            <a:r>
              <a:rPr>
                <a:solidFill>
                  <a:srgbClr val="007020"/>
                </a:solidFill>
                <a:latin typeface="Courier"/>
              </a:rPr>
              <a:t>&lt;-</a:t>
            </a:r>
            <a:r>
              <a:rPr>
                <a:solidFill>
                  <a:srgbClr val="06287E"/>
                </a:solidFill>
                <a:latin typeface="Courier"/>
              </a:rPr>
              <a:t>dnorm</a:t>
            </a:r>
            <a:r>
              <a:rPr>
                <a:latin typeface="Courier"/>
              </a:rPr>
              <a:t>(x,</a:t>
            </a:r>
            <a:r>
              <a:rPr>
                <a:solidFill>
                  <a:srgbClr val="7D9029"/>
                </a:solidFill>
                <a:latin typeface="Courier"/>
              </a:rPr>
              <a:t>mean=</a:t>
            </a:r>
            <a:r>
              <a:rPr>
                <a:solidFill>
                  <a:srgbClr val="40A070"/>
                </a:solidFill>
                <a:latin typeface="Courier"/>
              </a:rPr>
              <a:t>0</a:t>
            </a:r>
            <a:r>
              <a:rPr>
                <a:latin typeface="Courier"/>
              </a:rPr>
              <a:t>,</a:t>
            </a:r>
            <a:r>
              <a:rPr>
                <a:solidFill>
                  <a:srgbClr val="7D9029"/>
                </a:solidFill>
                <a:latin typeface="Courier"/>
              </a:rPr>
              <a:t>sd=</a:t>
            </a:r>
            <a:r>
              <a:rPr>
                <a:solidFill>
                  <a:srgbClr val="40A070"/>
                </a:solidFill>
                <a:latin typeface="Courier"/>
              </a:rPr>
              <a:t>1</a:t>
            </a:r>
            <a:r>
              <a:rPr>
                <a:latin typeface="Courier"/>
              </a:rPr>
              <a:t>); p2x</a:t>
            </a:r>
            <a:r>
              <a:rPr>
                <a:solidFill>
                  <a:srgbClr val="007020"/>
                </a:solidFill>
                <a:latin typeface="Courier"/>
              </a:rPr>
              <a:t>&lt;-</a:t>
            </a:r>
            <a:r>
              <a:rPr>
                <a:solidFill>
                  <a:srgbClr val="06287E"/>
                </a:solidFill>
                <a:latin typeface="Courier"/>
              </a:rPr>
              <a:t>dnorm</a:t>
            </a:r>
            <a:r>
              <a:rPr>
                <a:latin typeface="Courier"/>
              </a:rPr>
              <a:t>(x,</a:t>
            </a:r>
            <a:r>
              <a:rPr>
                <a:solidFill>
                  <a:srgbClr val="7D9029"/>
                </a:solidFill>
                <a:latin typeface="Courier"/>
              </a:rPr>
              <a:t>mean=</a:t>
            </a:r>
            <a:r>
              <a:rPr>
                <a:solidFill>
                  <a:srgbClr val="40A070"/>
                </a:solidFill>
                <a:latin typeface="Courier"/>
              </a:rPr>
              <a:t>0</a:t>
            </a:r>
            <a:r>
              <a:rPr>
                <a:latin typeface="Courier"/>
              </a:rPr>
              <a:t>,</a:t>
            </a:r>
            <a:r>
              <a:rPr>
                <a:solidFill>
                  <a:srgbClr val="7D9029"/>
                </a:solidFill>
                <a:latin typeface="Courier"/>
              </a:rPr>
              <a:t>sd=</a:t>
            </a:r>
            <a:r>
              <a:rPr>
                <a:solidFill>
                  <a:srgbClr val="40A070"/>
                </a:solidFill>
                <a:latin typeface="Courier"/>
              </a:rPr>
              <a:t>2</a:t>
            </a:r>
            <a:r>
              <a:rPr>
                <a:latin typeface="Courier"/>
              </a:rPr>
              <a:t>)</a:t>
            </a:r>
            <a:br/>
            <a:r>
              <a:rPr>
                <a:latin typeface="Courier"/>
              </a:rPr>
              <a:t>p3x</a:t>
            </a:r>
            <a:r>
              <a:rPr>
                <a:solidFill>
                  <a:srgbClr val="007020"/>
                </a:solidFill>
                <a:latin typeface="Courier"/>
              </a:rPr>
              <a:t>&lt;-</a:t>
            </a:r>
            <a:r>
              <a:rPr>
                <a:solidFill>
                  <a:srgbClr val="06287E"/>
                </a:solidFill>
                <a:latin typeface="Courier"/>
              </a:rPr>
              <a:t>dnorm</a:t>
            </a:r>
            <a:r>
              <a:rPr>
                <a:latin typeface="Courier"/>
              </a:rPr>
              <a:t>(x,</a:t>
            </a:r>
            <a:r>
              <a:rPr>
                <a:solidFill>
                  <a:srgbClr val="7D9029"/>
                </a:solidFill>
                <a:latin typeface="Courier"/>
              </a:rPr>
              <a:t>mean=</a:t>
            </a:r>
            <a:r>
              <a:rPr>
                <a:solidFill>
                  <a:srgbClr val="40A070"/>
                </a:solidFill>
                <a:latin typeface="Courier"/>
              </a:rPr>
              <a:t>0</a:t>
            </a:r>
            <a:r>
              <a:rPr>
                <a:latin typeface="Courier"/>
              </a:rPr>
              <a:t>,</a:t>
            </a:r>
            <a:r>
              <a:rPr>
                <a:solidFill>
                  <a:srgbClr val="7D9029"/>
                </a:solidFill>
                <a:latin typeface="Courier"/>
              </a:rPr>
              <a:t>sd=</a:t>
            </a:r>
            <a:r>
              <a:rPr>
                <a:solidFill>
                  <a:srgbClr val="40A070"/>
                </a:solidFill>
                <a:latin typeface="Courier"/>
              </a:rPr>
              <a:t>0.5</a:t>
            </a:r>
            <a:r>
              <a:rPr>
                <a:latin typeface="Courier"/>
              </a:rPr>
              <a:t>); p4x</a:t>
            </a:r>
            <a:r>
              <a:rPr>
                <a:solidFill>
                  <a:srgbClr val="007020"/>
                </a:solidFill>
                <a:latin typeface="Courier"/>
              </a:rPr>
              <a:t>&lt;-</a:t>
            </a:r>
            <a:r>
              <a:rPr>
                <a:solidFill>
                  <a:srgbClr val="06287E"/>
                </a:solidFill>
                <a:latin typeface="Courier"/>
              </a:rPr>
              <a:t>dnorm</a:t>
            </a:r>
            <a:r>
              <a:rPr>
                <a:latin typeface="Courier"/>
              </a:rPr>
              <a:t>(x,</a:t>
            </a:r>
            <a:r>
              <a:rPr>
                <a:solidFill>
                  <a:srgbClr val="7D9029"/>
                </a:solidFill>
                <a:latin typeface="Courier"/>
              </a:rPr>
              <a:t>mean=</a:t>
            </a:r>
            <a:r>
              <a:rPr>
                <a:solidFill>
                  <a:srgbClr val="40A070"/>
                </a:solidFill>
                <a:latin typeface="Courier"/>
              </a:rPr>
              <a:t>2</a:t>
            </a:r>
            <a:r>
              <a:rPr>
                <a:latin typeface="Courier"/>
              </a:rPr>
              <a:t>,</a:t>
            </a:r>
            <a:r>
              <a:rPr>
                <a:solidFill>
                  <a:srgbClr val="7D9029"/>
                </a:solidFill>
                <a:latin typeface="Courier"/>
              </a:rPr>
              <a:t>sd=</a:t>
            </a:r>
            <a:r>
              <a:rPr>
                <a:solidFill>
                  <a:srgbClr val="40A070"/>
                </a:solidFill>
                <a:latin typeface="Courier"/>
              </a:rPr>
              <a:t>1</a:t>
            </a:r>
            <a:r>
              <a:rPr>
                <a:latin typeface="Courier"/>
              </a:rPr>
              <a:t>)</a:t>
            </a:r>
            <a:br/>
            <a:r>
              <a:rPr>
                <a:latin typeface="Courier"/>
              </a:rPr>
              <a:t>xFull</a:t>
            </a:r>
            <a:r>
              <a:rPr>
                <a:solidFill>
                  <a:srgbClr val="007020"/>
                </a:solidFill>
                <a:latin typeface="Courier"/>
              </a:rPr>
              <a:t>&lt;-</a:t>
            </a:r>
            <a:r>
              <a:rPr>
                <a:solidFill>
                  <a:srgbClr val="06287E"/>
                </a:solidFill>
                <a:latin typeface="Courier"/>
              </a:rPr>
              <a:t>rep</a:t>
            </a:r>
            <a:r>
              <a:rPr>
                <a:latin typeface="Courier"/>
              </a:rPr>
              <a:t>(x,</a:t>
            </a:r>
            <a:r>
              <a:rPr>
                <a:solidFill>
                  <a:srgbClr val="40A070"/>
                </a:solidFill>
                <a:latin typeface="Courier"/>
              </a:rPr>
              <a:t>4</a:t>
            </a:r>
            <a:r>
              <a:rPr>
                <a:latin typeface="Courier"/>
              </a:rPr>
              <a:t>); pFull</a:t>
            </a:r>
            <a:r>
              <a:rPr>
                <a:solidFill>
                  <a:srgbClr val="007020"/>
                </a:solidFill>
                <a:latin typeface="Courier"/>
              </a:rPr>
              <a:t>&lt;-</a:t>
            </a:r>
            <a:r>
              <a:rPr>
                <a:solidFill>
                  <a:srgbClr val="06287E"/>
                </a:solidFill>
                <a:latin typeface="Courier"/>
              </a:rPr>
              <a:t>c</a:t>
            </a:r>
            <a:r>
              <a:rPr>
                <a:latin typeface="Courier"/>
              </a:rPr>
              <a:t>(p1x,p2x,p3x,p4x)</a:t>
            </a:r>
            <a:br/>
            <a:r>
              <a:rPr>
                <a:latin typeface="Courier"/>
              </a:rPr>
              <a:t>pars</a:t>
            </a:r>
            <a:r>
              <a:rPr>
                <a:solidFill>
                  <a:srgbClr val="007020"/>
                </a:solidFill>
                <a:latin typeface="Courier"/>
              </a:rPr>
              <a:t>&lt;-</a:t>
            </a:r>
            <a:r>
              <a:rPr>
                <a:solidFill>
                  <a:srgbClr val="06287E"/>
                </a:solidFill>
                <a:latin typeface="Courier"/>
              </a:rPr>
              <a:t>factor</a:t>
            </a:r>
            <a:r>
              <a:rPr>
                <a:latin typeface="Courier"/>
              </a:rPr>
              <a:t>(</a:t>
            </a:r>
            <a:r>
              <a:rPr>
                <a:solidFill>
                  <a:srgbClr val="06287E"/>
                </a:solidFill>
                <a:latin typeface="Courier"/>
              </a:rPr>
              <a:t>c</a:t>
            </a:r>
            <a:r>
              <a:rPr>
                <a:latin typeface="Courier"/>
              </a:rPr>
              <a:t>(</a:t>
            </a:r>
            <a:r>
              <a:rPr>
                <a:solidFill>
                  <a:srgbClr val="06287E"/>
                </a:solidFill>
                <a:latin typeface="Courier"/>
              </a:rPr>
              <a:t>rep</a:t>
            </a:r>
            <a:r>
              <a:rPr>
                <a:latin typeface="Courier"/>
              </a:rPr>
              <a:t>(</a:t>
            </a:r>
            <a:r>
              <a:rPr>
                <a:solidFill>
                  <a:srgbClr val="40A070"/>
                </a:solidFill>
                <a:latin typeface="Courier"/>
              </a:rPr>
              <a:t>1</a:t>
            </a:r>
            <a:r>
              <a:rPr>
                <a:latin typeface="Courier"/>
              </a:rPr>
              <a:t>,l),</a:t>
            </a:r>
            <a:r>
              <a:rPr>
                <a:solidFill>
                  <a:srgbClr val="06287E"/>
                </a:solidFill>
                <a:latin typeface="Courier"/>
              </a:rPr>
              <a:t>rep</a:t>
            </a:r>
            <a:r>
              <a:rPr>
                <a:latin typeface="Courier"/>
              </a:rPr>
              <a:t>(</a:t>
            </a:r>
            <a:r>
              <a:rPr>
                <a:solidFill>
                  <a:srgbClr val="40A070"/>
                </a:solidFill>
                <a:latin typeface="Courier"/>
              </a:rPr>
              <a:t>2</a:t>
            </a:r>
            <a:r>
              <a:rPr>
                <a:latin typeface="Courier"/>
              </a:rPr>
              <a:t>,l),</a:t>
            </a:r>
            <a:r>
              <a:rPr>
                <a:solidFill>
                  <a:srgbClr val="06287E"/>
                </a:solidFill>
                <a:latin typeface="Courier"/>
              </a:rPr>
              <a:t>rep</a:t>
            </a:r>
            <a:r>
              <a:rPr>
                <a:latin typeface="Courier"/>
              </a:rPr>
              <a:t>(</a:t>
            </a:r>
            <a:r>
              <a:rPr>
                <a:solidFill>
                  <a:srgbClr val="40A070"/>
                </a:solidFill>
                <a:latin typeface="Courier"/>
              </a:rPr>
              <a:t>3</a:t>
            </a:r>
            <a:r>
              <a:rPr>
                <a:latin typeface="Courier"/>
              </a:rPr>
              <a:t>,l),</a:t>
            </a:r>
            <a:r>
              <a:rPr>
                <a:solidFill>
                  <a:srgbClr val="06287E"/>
                </a:solidFill>
                <a:latin typeface="Courier"/>
              </a:rPr>
              <a:t>rep</a:t>
            </a:r>
            <a:r>
              <a:rPr>
                <a:latin typeface="Courier"/>
              </a:rPr>
              <a:t>(</a:t>
            </a:r>
            <a:r>
              <a:rPr>
                <a:solidFill>
                  <a:srgbClr val="40A070"/>
                </a:solidFill>
                <a:latin typeface="Courier"/>
              </a:rPr>
              <a:t>4</a:t>
            </a:r>
            <a:r>
              <a:rPr>
                <a:latin typeface="Courier"/>
              </a:rPr>
              <a:t>,l)))</a:t>
            </a:r>
            <a:br/>
            <a:r>
              <a:rPr>
                <a:latin typeface="Courier"/>
              </a:rPr>
              <a:t>df</a:t>
            </a:r>
            <a:r>
              <a:rPr>
                <a:solidFill>
                  <a:srgbClr val="007020"/>
                </a:solidFill>
                <a:latin typeface="Courier"/>
              </a:rPr>
              <a:t>&lt;-</a:t>
            </a:r>
            <a:r>
              <a:rPr>
                <a:solidFill>
                  <a:srgbClr val="06287E"/>
                </a:solidFill>
                <a:latin typeface="Courier"/>
              </a:rPr>
              <a:t>tibble</a:t>
            </a:r>
            <a:r>
              <a:rPr>
                <a:latin typeface="Courier"/>
              </a:rPr>
              <a:t>(</a:t>
            </a:r>
            <a:r>
              <a:rPr>
                <a:solidFill>
                  <a:srgbClr val="7D9029"/>
                </a:solidFill>
                <a:latin typeface="Courier"/>
              </a:rPr>
              <a:t>x=</a:t>
            </a:r>
            <a:r>
              <a:rPr>
                <a:latin typeface="Courier"/>
              </a:rPr>
              <a:t>xFull,</a:t>
            </a:r>
            <a:r>
              <a:rPr>
                <a:solidFill>
                  <a:srgbClr val="7D9029"/>
                </a:solidFill>
                <a:latin typeface="Courier"/>
              </a:rPr>
              <a:t>p=</a:t>
            </a:r>
            <a:r>
              <a:rPr>
                <a:latin typeface="Courier"/>
              </a:rPr>
              <a:t>pFull,</a:t>
            </a:r>
            <a:r>
              <a:rPr>
                <a:solidFill>
                  <a:srgbClr val="7D9029"/>
                </a:solidFill>
                <a:latin typeface="Courier"/>
              </a:rPr>
              <a:t>pars=</a:t>
            </a:r>
            <a:r>
              <a:rPr>
                <a:latin typeface="Courier"/>
              </a:rPr>
              <a:t>pars)</a:t>
            </a:r>
            <a:br/>
            <a:br/>
            <a:r>
              <a:rPr>
                <a:latin typeface="Courier"/>
              </a:rPr>
              <a:t>cols</a:t>
            </a:r>
            <a:r>
              <a:rPr>
                <a:solidFill>
                  <a:srgbClr val="007020"/>
                </a:solidFill>
                <a:latin typeface="Courier"/>
              </a:rPr>
              <a:t>&lt;-</a:t>
            </a:r>
            <a:r>
              <a:rPr>
                <a:solidFill>
                  <a:srgbClr val="06287E"/>
                </a:solidFill>
                <a:latin typeface="Courier"/>
              </a:rPr>
              <a:t>c</a:t>
            </a:r>
            <a:r>
              <a:rPr>
                <a:latin typeface="Courier"/>
              </a:rPr>
              <a:t>(</a:t>
            </a:r>
            <a:r>
              <a:rPr>
                <a:solidFill>
                  <a:srgbClr val="4070A0"/>
                </a:solidFill>
                <a:latin typeface="Courier"/>
              </a:rPr>
              <a:t>"darkgrey"</a:t>
            </a:r>
            <a:r>
              <a:rPr>
                <a:latin typeface="Courier"/>
              </a:rPr>
              <a:t>, </a:t>
            </a:r>
            <a:r>
              <a:rPr>
                <a:solidFill>
                  <a:srgbClr val="4070A0"/>
                </a:solidFill>
                <a:latin typeface="Courier"/>
              </a:rPr>
              <a:t>"steelblue"</a:t>
            </a:r>
            <a:r>
              <a:rPr>
                <a:latin typeface="Courier"/>
              </a:rPr>
              <a:t>, </a:t>
            </a:r>
            <a:r>
              <a:rPr>
                <a:solidFill>
                  <a:srgbClr val="4070A0"/>
                </a:solidFill>
                <a:latin typeface="Courier"/>
              </a:rPr>
              <a:t>"salmon"</a:t>
            </a:r>
            <a:r>
              <a:rPr>
                <a:latin typeface="Courier"/>
              </a:rPr>
              <a:t>, </a:t>
            </a:r>
            <a:r>
              <a:rPr>
                <a:solidFill>
                  <a:srgbClr val="4070A0"/>
                </a:solidFill>
                <a:latin typeface="Courier"/>
              </a:rPr>
              <a:t>"orange"</a:t>
            </a:r>
            <a:r>
              <a:rPr>
                <a:latin typeface="Courier"/>
              </a:rPr>
              <a:t>)</a:t>
            </a:r>
            <a:br/>
            <a:r>
              <a:rPr>
                <a:latin typeface="Courier"/>
              </a:rPr>
              <a:t>labs</a:t>
            </a:r>
            <a:r>
              <a:rPr>
                <a:solidFill>
                  <a:srgbClr val="007020"/>
                </a:solidFill>
                <a:latin typeface="Courier"/>
              </a:rPr>
              <a:t>&lt;-</a:t>
            </a:r>
            <a:r>
              <a:rPr>
                <a:solidFill>
                  <a:srgbClr val="06287E"/>
                </a:solidFill>
                <a:latin typeface="Courier"/>
              </a:rPr>
              <a:t>c</a:t>
            </a:r>
            <a:r>
              <a:rPr>
                <a:latin typeface="Courier"/>
              </a:rPr>
              <a:t>(</a:t>
            </a:r>
            <a:r>
              <a:rPr>
                <a:solidFill>
                  <a:srgbClr val="06287E"/>
                </a:solidFill>
                <a:latin typeface="Courier"/>
              </a:rPr>
              <a:t>expression</a:t>
            </a:r>
            <a:r>
              <a:rPr>
                <a:latin typeface="Courier"/>
              </a:rPr>
              <a:t>(</a:t>
            </a:r>
            <a:r>
              <a:rPr>
                <a:solidFill>
                  <a:srgbClr val="06287E"/>
                </a:solidFill>
                <a:latin typeface="Courier"/>
              </a:rPr>
              <a:t>paste</a:t>
            </a:r>
            <a:r>
              <a:rPr>
                <a:latin typeface="Courier"/>
              </a:rPr>
              <a:t>(</a:t>
            </a:r>
            <a:r>
              <a:rPr>
                <a:solidFill>
                  <a:srgbClr val="7D9029"/>
                </a:solidFill>
                <a:latin typeface="Courier"/>
              </a:rPr>
              <a:t>sep=</a:t>
            </a:r>
            <a:r>
              <a:rPr>
                <a:solidFill>
                  <a:srgbClr val="4070A0"/>
                </a:solidFill>
                <a:latin typeface="Courier"/>
              </a:rPr>
              <a:t>""</a:t>
            </a:r>
            <a:r>
              <a:rPr>
                <a:latin typeface="Courier"/>
              </a:rPr>
              <a:t>,mu,</a:t>
            </a:r>
            <a:r>
              <a:rPr>
                <a:solidFill>
                  <a:srgbClr val="4070A0"/>
                </a:solidFill>
                <a:latin typeface="Courier"/>
              </a:rPr>
              <a:t>"=0, "</a:t>
            </a:r>
            <a:r>
              <a:rPr>
                <a:latin typeface="Courier"/>
              </a:rPr>
              <a:t>,sigma,</a:t>
            </a:r>
            <a:r>
              <a:rPr>
                <a:solidFill>
                  <a:srgbClr val="4070A0"/>
                </a:solidFill>
                <a:latin typeface="Courier"/>
              </a:rPr>
              <a:t>"=1"</a:t>
            </a:r>
            <a:r>
              <a:rPr>
                <a:latin typeface="Courier"/>
              </a:rPr>
              <a:t>)),</a:t>
            </a:r>
            <a:br/>
            <a:r>
              <a:rPr>
                <a:latin typeface="Courier"/>
              </a:rPr>
              <a:t>        </a:t>
            </a:r>
            <a:r>
              <a:rPr>
                <a:solidFill>
                  <a:srgbClr val="06287E"/>
                </a:solidFill>
                <a:latin typeface="Courier"/>
              </a:rPr>
              <a:t>expression</a:t>
            </a:r>
            <a:r>
              <a:rPr>
                <a:latin typeface="Courier"/>
              </a:rPr>
              <a:t>(</a:t>
            </a:r>
            <a:r>
              <a:rPr>
                <a:solidFill>
                  <a:srgbClr val="06287E"/>
                </a:solidFill>
                <a:latin typeface="Courier"/>
              </a:rPr>
              <a:t>paste</a:t>
            </a:r>
            <a:r>
              <a:rPr>
                <a:latin typeface="Courier"/>
              </a:rPr>
              <a:t>(</a:t>
            </a:r>
            <a:r>
              <a:rPr>
                <a:solidFill>
                  <a:srgbClr val="7D9029"/>
                </a:solidFill>
                <a:latin typeface="Courier"/>
              </a:rPr>
              <a:t>sep=</a:t>
            </a:r>
            <a:r>
              <a:rPr>
                <a:solidFill>
                  <a:srgbClr val="4070A0"/>
                </a:solidFill>
                <a:latin typeface="Courier"/>
              </a:rPr>
              <a:t>""</a:t>
            </a:r>
            <a:r>
              <a:rPr>
                <a:latin typeface="Courier"/>
              </a:rPr>
              <a:t>,mu,</a:t>
            </a:r>
            <a:r>
              <a:rPr>
                <a:solidFill>
                  <a:srgbClr val="4070A0"/>
                </a:solidFill>
                <a:latin typeface="Courier"/>
              </a:rPr>
              <a:t>"=0, "</a:t>
            </a:r>
            <a:r>
              <a:rPr>
                <a:latin typeface="Courier"/>
              </a:rPr>
              <a:t>,sigma,</a:t>
            </a:r>
            <a:r>
              <a:rPr>
                <a:solidFill>
                  <a:srgbClr val="4070A0"/>
                </a:solidFill>
                <a:latin typeface="Courier"/>
              </a:rPr>
              <a:t>"=2"</a:t>
            </a:r>
            <a:r>
              <a:rPr>
                <a:latin typeface="Courier"/>
              </a:rPr>
              <a:t>)),</a:t>
            </a:r>
            <a:br/>
            <a:r>
              <a:rPr>
                <a:latin typeface="Courier"/>
              </a:rPr>
              <a:t>        </a:t>
            </a:r>
            <a:r>
              <a:rPr>
                <a:solidFill>
                  <a:srgbClr val="06287E"/>
                </a:solidFill>
                <a:latin typeface="Courier"/>
              </a:rPr>
              <a:t>expression</a:t>
            </a:r>
            <a:r>
              <a:rPr>
                <a:latin typeface="Courier"/>
              </a:rPr>
              <a:t>(</a:t>
            </a:r>
            <a:r>
              <a:rPr>
                <a:solidFill>
                  <a:srgbClr val="06287E"/>
                </a:solidFill>
                <a:latin typeface="Courier"/>
              </a:rPr>
              <a:t>paste</a:t>
            </a:r>
            <a:r>
              <a:rPr>
                <a:latin typeface="Courier"/>
              </a:rPr>
              <a:t>(</a:t>
            </a:r>
            <a:r>
              <a:rPr>
                <a:solidFill>
                  <a:srgbClr val="7D9029"/>
                </a:solidFill>
                <a:latin typeface="Courier"/>
              </a:rPr>
              <a:t>sep=</a:t>
            </a:r>
            <a:r>
              <a:rPr>
                <a:solidFill>
                  <a:srgbClr val="4070A0"/>
                </a:solidFill>
                <a:latin typeface="Courier"/>
              </a:rPr>
              <a:t>""</a:t>
            </a:r>
            <a:r>
              <a:rPr>
                <a:latin typeface="Courier"/>
              </a:rPr>
              <a:t>,mu,</a:t>
            </a:r>
            <a:r>
              <a:rPr>
                <a:solidFill>
                  <a:srgbClr val="4070A0"/>
                </a:solidFill>
                <a:latin typeface="Courier"/>
              </a:rPr>
              <a:t>"=0, "</a:t>
            </a:r>
            <a:r>
              <a:rPr>
                <a:latin typeface="Courier"/>
              </a:rPr>
              <a:t>,sigma,</a:t>
            </a:r>
            <a:r>
              <a:rPr>
                <a:solidFill>
                  <a:srgbClr val="4070A0"/>
                </a:solidFill>
                <a:latin typeface="Courier"/>
              </a:rPr>
              <a:t>"=0.5"</a:t>
            </a:r>
            <a:r>
              <a:rPr>
                <a:latin typeface="Courier"/>
              </a:rPr>
              <a:t>)),</a:t>
            </a:r>
            <a:br/>
            <a:r>
              <a:rPr>
                <a:latin typeface="Courier"/>
              </a:rPr>
              <a:t>        </a:t>
            </a:r>
            <a:r>
              <a:rPr>
                <a:solidFill>
                  <a:srgbClr val="06287E"/>
                </a:solidFill>
                <a:latin typeface="Courier"/>
              </a:rPr>
              <a:t>expression</a:t>
            </a:r>
            <a:r>
              <a:rPr>
                <a:latin typeface="Courier"/>
              </a:rPr>
              <a:t>(</a:t>
            </a:r>
            <a:r>
              <a:rPr>
                <a:solidFill>
                  <a:srgbClr val="06287E"/>
                </a:solidFill>
                <a:latin typeface="Courier"/>
              </a:rPr>
              <a:t>paste</a:t>
            </a:r>
            <a:r>
              <a:rPr>
                <a:latin typeface="Courier"/>
              </a:rPr>
              <a:t>(</a:t>
            </a:r>
            <a:r>
              <a:rPr>
                <a:solidFill>
                  <a:srgbClr val="7D9029"/>
                </a:solidFill>
                <a:latin typeface="Courier"/>
              </a:rPr>
              <a:t>sep=</a:t>
            </a:r>
            <a:r>
              <a:rPr>
                <a:solidFill>
                  <a:srgbClr val="4070A0"/>
                </a:solidFill>
                <a:latin typeface="Courier"/>
              </a:rPr>
              <a:t>""</a:t>
            </a:r>
            <a:r>
              <a:rPr>
                <a:latin typeface="Courier"/>
              </a:rPr>
              <a:t>,mu,</a:t>
            </a:r>
            <a:r>
              <a:rPr>
                <a:solidFill>
                  <a:srgbClr val="4070A0"/>
                </a:solidFill>
                <a:latin typeface="Courier"/>
              </a:rPr>
              <a:t>"=2, "</a:t>
            </a:r>
            <a:r>
              <a:rPr>
                <a:latin typeface="Courier"/>
              </a:rPr>
              <a:t>,sigma,</a:t>
            </a:r>
            <a:r>
              <a:rPr>
                <a:solidFill>
                  <a:srgbClr val="4070A0"/>
                </a:solidFill>
                <a:latin typeface="Courier"/>
              </a:rPr>
              <a:t>"=1"</a:t>
            </a:r>
            <a:r>
              <a:rPr>
                <a:latin typeface="Courier"/>
              </a:rPr>
              <a:t>)))</a:t>
            </a:r>
            <a:br/>
            <a:br/>
            <a:r>
              <a:rPr>
                <a:solidFill>
                  <a:srgbClr val="06287E"/>
                </a:solidFill>
                <a:latin typeface="Courier"/>
              </a:rPr>
              <a:t>ggplot</a:t>
            </a:r>
            <a:r>
              <a:rPr>
                <a:latin typeface="Courier"/>
              </a:rPr>
              <a:t>(</a:t>
            </a:r>
            <a:r>
              <a:rPr>
                <a:solidFill>
                  <a:srgbClr val="7D9029"/>
                </a:solidFill>
                <a:latin typeface="Courier"/>
              </a:rPr>
              <a:t>data=</a:t>
            </a:r>
            <a:r>
              <a:rPr>
                <a:latin typeface="Courier"/>
              </a:rPr>
              <a:t>df,</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a:t>
            </a:r>
            <a:r>
              <a:rPr>
                <a:solidFill>
                  <a:srgbClr val="7D9029"/>
                </a:solidFill>
                <a:latin typeface="Courier"/>
              </a:rPr>
              <a:t>y=</a:t>
            </a:r>
            <a:r>
              <a:rPr>
                <a:latin typeface="Courier"/>
              </a:rPr>
              <a:t>p,</a:t>
            </a:r>
            <a:r>
              <a:rPr>
                <a:solidFill>
                  <a:srgbClr val="7D9029"/>
                </a:solidFill>
                <a:latin typeface="Courier"/>
              </a:rPr>
              <a:t>colour=</a:t>
            </a:r>
            <a:r>
              <a:rPr>
                <a:latin typeface="Courier"/>
              </a:rPr>
              <a:t>pars,</a:t>
            </a:r>
            <a:r>
              <a:rPr>
                <a:solidFill>
                  <a:srgbClr val="7D9029"/>
                </a:solidFill>
                <a:latin typeface="Courier"/>
              </a:rPr>
              <a:t>fill=</a:t>
            </a:r>
            <a:r>
              <a:rPr>
                <a:latin typeface="Courier"/>
              </a:rPr>
              <a:t>pars)) </a:t>
            </a:r>
            <a:r>
              <a:rPr>
                <a:solidFill>
                  <a:srgbClr val="4070A0"/>
                </a:solidFill>
                <a:latin typeface="Courier"/>
              </a:rPr>
              <a:t>+</a:t>
            </a:r>
            <a:br/>
            <a:r>
              <a:rPr>
                <a:latin typeface="Courier"/>
              </a:rPr>
              <a:t>  </a:t>
            </a:r>
            <a:r>
              <a:rPr>
                <a:solidFill>
                  <a:srgbClr val="06287E"/>
                </a:solidFill>
                <a:latin typeface="Courier"/>
              </a:rPr>
              <a:t>geom_line</a:t>
            </a:r>
            <a:r>
              <a:rPr>
                <a:latin typeface="Courier"/>
              </a:rPr>
              <a:t>(</a:t>
            </a:r>
            <a:r>
              <a:rPr>
                <a:solidFill>
                  <a:srgbClr val="7D9029"/>
                </a:solidFill>
                <a:latin typeface="Courier"/>
              </a:rPr>
              <a:t>lwd=</a:t>
            </a:r>
            <a:r>
              <a:rPr>
                <a:solidFill>
                  <a:srgbClr val="40A070"/>
                </a:solidFill>
                <a:latin typeface="Courier"/>
              </a:rPr>
              <a:t>1</a:t>
            </a:r>
            <a:r>
              <a:rPr>
                <a:latin typeface="Courier"/>
              </a:rPr>
              <a:t>,</a:t>
            </a:r>
            <a:r>
              <a:rPr>
                <a:solidFill>
                  <a:srgbClr val="7D9029"/>
                </a:solidFill>
                <a:latin typeface="Courier"/>
              </a:rPr>
              <a:t>alpha=</a:t>
            </a:r>
            <a:r>
              <a:rPr>
                <a:solidFill>
                  <a:srgbClr val="40A070"/>
                </a:solidFill>
                <a:latin typeface="Courier"/>
              </a:rPr>
              <a:t>0.75</a:t>
            </a:r>
            <a:r>
              <a:rPr>
                <a:latin typeface="Courier"/>
              </a:rPr>
              <a:t>) </a:t>
            </a:r>
            <a:r>
              <a:rPr>
                <a:solidFill>
                  <a:srgbClr val="4070A0"/>
                </a:solidFill>
                <a:latin typeface="Courier"/>
              </a:rPr>
              <a:t>+</a:t>
            </a:r>
            <a:br/>
            <a:r>
              <a:rPr>
                <a:latin typeface="Courier"/>
              </a:rPr>
              <a:t>  </a:t>
            </a:r>
            <a:r>
              <a:rPr>
                <a:solidFill>
                  <a:srgbClr val="06287E"/>
                </a:solidFill>
                <a:latin typeface="Courier"/>
              </a:rPr>
              <a:t>geom_area</a:t>
            </a:r>
            <a:r>
              <a:rPr>
                <a:latin typeface="Courier"/>
              </a:rPr>
              <a:t>(</a:t>
            </a:r>
            <a:r>
              <a:rPr>
                <a:solidFill>
                  <a:srgbClr val="7D9029"/>
                </a:solidFill>
                <a:latin typeface="Courier"/>
              </a:rPr>
              <a:t>alpha=</a:t>
            </a:r>
            <a:r>
              <a:rPr>
                <a:solidFill>
                  <a:srgbClr val="40A070"/>
                </a:solidFill>
                <a:latin typeface="Courier"/>
              </a:rPr>
              <a:t>0.25</a:t>
            </a:r>
            <a:r>
              <a:rPr>
                <a:latin typeface="Courier"/>
              </a:rPr>
              <a:t>,</a:t>
            </a:r>
            <a:r>
              <a:rPr>
                <a:solidFill>
                  <a:srgbClr val="7D9029"/>
                </a:solidFill>
                <a:latin typeface="Courier"/>
              </a:rPr>
              <a:t>position=</a:t>
            </a:r>
            <a:r>
              <a:rPr>
                <a:solidFill>
                  <a:srgbClr val="4070A0"/>
                </a:solidFill>
                <a:latin typeface="Courier"/>
              </a:rPr>
              <a:t>"dodge"</a:t>
            </a:r>
            <a:r>
              <a:rPr>
                <a:latin typeface="Courier"/>
              </a:rPr>
              <a:t>) </a:t>
            </a:r>
            <a:r>
              <a:rPr>
                <a:solidFill>
                  <a:srgbClr val="4070A0"/>
                </a:solidFill>
                <a:latin typeface="Courier"/>
              </a:rPr>
              <a:t>+</a:t>
            </a:r>
            <a:br/>
            <a:r>
              <a:rPr>
                <a:latin typeface="Courier"/>
              </a:rPr>
              <a:t>  </a:t>
            </a:r>
            <a:r>
              <a:rPr>
                <a:solidFill>
                  <a:srgbClr val="06287E"/>
                </a:solidFill>
                <a:latin typeface="Courier"/>
              </a:rPr>
              <a:t>scale_color_manual</a:t>
            </a:r>
            <a:r>
              <a:rPr>
                <a:latin typeface="Courier"/>
              </a:rPr>
              <a:t>(</a:t>
            </a:r>
            <a:r>
              <a:rPr>
                <a:solidFill>
                  <a:srgbClr val="7D9029"/>
                </a:solidFill>
                <a:latin typeface="Courier"/>
              </a:rPr>
              <a:t>values=</a:t>
            </a:r>
            <a:r>
              <a:rPr>
                <a:latin typeface="Courier"/>
              </a:rPr>
              <a:t>cols) </a:t>
            </a:r>
            <a:r>
              <a:rPr>
                <a:solidFill>
                  <a:srgbClr val="4070A0"/>
                </a:solidFill>
                <a:latin typeface="Courier"/>
              </a:rPr>
              <a:t>+</a:t>
            </a:r>
            <a:br/>
            <a:r>
              <a:rPr>
                <a:latin typeface="Courier"/>
              </a:rPr>
              <a:t>  </a:t>
            </a:r>
            <a:r>
              <a:rPr>
                <a:solidFill>
                  <a:srgbClr val="06287E"/>
                </a:solidFill>
                <a:latin typeface="Courier"/>
              </a:rPr>
              <a:t>scale_fill_manual</a:t>
            </a:r>
            <a:r>
              <a:rPr>
                <a:latin typeface="Courier"/>
              </a:rPr>
              <a:t>(</a:t>
            </a:r>
            <a:r>
              <a:rPr>
                <a:solidFill>
                  <a:srgbClr val="7D9029"/>
                </a:solidFill>
                <a:latin typeface="Courier"/>
              </a:rPr>
              <a:t>values=</a:t>
            </a:r>
            <a:r>
              <a:rPr>
                <a:latin typeface="Courier"/>
              </a:rPr>
              <a:t>cols,</a:t>
            </a:r>
            <a:r>
              <a:rPr>
                <a:solidFill>
                  <a:srgbClr val="7D9029"/>
                </a:solidFill>
                <a:latin typeface="Courier"/>
              </a:rPr>
              <a:t>labels=</a:t>
            </a:r>
            <a:r>
              <a:rPr>
                <a:latin typeface="Courier"/>
              </a:rPr>
              <a:t>labs) </a:t>
            </a:r>
            <a:r>
              <a:rPr>
                <a:solidFill>
                  <a:srgbClr val="4070A0"/>
                </a:solidFill>
                <a:latin typeface="Courier"/>
              </a:rPr>
              <a:t>+</a:t>
            </a:r>
            <a:br/>
            <a:r>
              <a:rPr>
                <a:latin typeface="Courier"/>
              </a:rPr>
              <a:t>  </a:t>
            </a:r>
            <a:r>
              <a:rPr>
                <a:solidFill>
                  <a:srgbClr val="06287E"/>
                </a:solidFill>
                <a:latin typeface="Courier"/>
              </a:rPr>
              <a:t>labs</a:t>
            </a:r>
            <a:r>
              <a:rPr>
                <a:latin typeface="Courier"/>
              </a:rPr>
              <a:t>(</a:t>
            </a:r>
            <a:r>
              <a:rPr>
                <a:solidFill>
                  <a:srgbClr val="7D9029"/>
                </a:solidFill>
                <a:latin typeface="Courier"/>
              </a:rPr>
              <a:t>fill=</a:t>
            </a:r>
            <a:r>
              <a:rPr>
                <a:solidFill>
                  <a:srgbClr val="4070A0"/>
                </a:solidFill>
                <a:latin typeface="Courier"/>
              </a:rPr>
              <a:t>"parameters"</a:t>
            </a:r>
            <a:r>
              <a:rPr>
                <a:latin typeface="Courier"/>
              </a:rPr>
              <a:t>) </a:t>
            </a:r>
            <a:r>
              <a:rPr>
                <a:solidFill>
                  <a:srgbClr val="4070A0"/>
                </a:solidFill>
                <a:latin typeface="Courier"/>
              </a:rPr>
              <a:t>+</a:t>
            </a:r>
            <a:r>
              <a:rPr>
                <a:latin typeface="Courier"/>
              </a:rPr>
              <a:t> </a:t>
            </a:r>
            <a:r>
              <a:rPr>
                <a:solidFill>
                  <a:srgbClr val="06287E"/>
                </a:solidFill>
                <a:latin typeface="Courier"/>
              </a:rPr>
              <a:t>guides</a:t>
            </a:r>
            <a:r>
              <a:rPr>
                <a:latin typeface="Courier"/>
              </a:rPr>
              <a:t>(</a:t>
            </a:r>
            <a:r>
              <a:rPr>
                <a:solidFill>
                  <a:srgbClr val="7D9029"/>
                </a:solidFill>
                <a:latin typeface="Courier"/>
              </a:rPr>
              <a:t>colour=</a:t>
            </a:r>
            <a:r>
              <a:rPr>
                <a:latin typeface="Courier"/>
              </a:rPr>
              <a:t>F) </a:t>
            </a:r>
            <a:r>
              <a:rPr>
                <a:solidFill>
                  <a:srgbClr val="4070A0"/>
                </a:solidFill>
                <a:latin typeface="Courier"/>
              </a:rPr>
              <a:t>+</a:t>
            </a:r>
            <a:br/>
            <a:r>
              <a:rPr>
                <a:latin typeface="Courier"/>
              </a:rPr>
              <a:t>  </a:t>
            </a:r>
            <a:r>
              <a:rPr>
                <a:solidFill>
                  <a:srgbClr val="06287E"/>
                </a:solidFill>
                <a:latin typeface="Courier"/>
              </a:rPr>
              <a:t>ylab</a:t>
            </a:r>
            <a:r>
              <a:rPr>
                <a:latin typeface="Courier"/>
              </a:rPr>
              <a:t>(</a:t>
            </a:r>
            <a:r>
              <a:rPr>
                <a:solidFill>
                  <a:srgbClr val="4070A0"/>
                </a:solidFill>
                <a:latin typeface="Courier"/>
              </a:rPr>
              <a:t>"density"</a:t>
            </a:r>
            <a:r>
              <a:rPr>
                <a:latin typeface="Courier"/>
              </a:rPr>
              <a:t>) </a:t>
            </a:r>
            <a:r>
              <a:rPr>
                <a:solidFill>
                  <a:srgbClr val="4070A0"/>
                </a:solidFill>
                <a:latin typeface="Courier"/>
              </a:rPr>
              <a:t>+</a:t>
            </a:r>
            <a:r>
              <a:rPr>
                <a:latin typeface="Courier"/>
              </a:rPr>
              <a:t> </a:t>
            </a:r>
            <a:r>
              <a:rPr>
                <a:solidFill>
                  <a:srgbClr val="06287E"/>
                </a:solidFill>
                <a:latin typeface="Courier"/>
              </a:rPr>
              <a:t>ggtitle</a:t>
            </a:r>
            <a:r>
              <a:rPr>
                <a:latin typeface="Courier"/>
              </a:rPr>
              <a:t>(</a:t>
            </a:r>
            <a:r>
              <a:rPr>
                <a:solidFill>
                  <a:srgbClr val="4070A0"/>
                </a:solidFill>
                <a:latin typeface="Courier"/>
              </a:rPr>
              <a:t>"Normal distribution"</a:t>
            </a:r>
            <a:r>
              <a:rPr>
                <a:latin typeface="Courier"/>
              </a:rPr>
              <a:t>) </a:t>
            </a:r>
            <a:r>
              <a:rPr>
                <a:solidFill>
                  <a:srgbClr val="4070A0"/>
                </a:solidFill>
                <a:latin typeface="Courier"/>
              </a:rPr>
              <a:t>+</a:t>
            </a:r>
            <a:r>
              <a:rPr>
                <a:latin typeface="Courier"/>
              </a:rPr>
              <a:t> </a:t>
            </a:r>
            <a:br/>
            <a:r>
              <a:rPr>
                <a:latin typeface="Courier"/>
              </a:rPr>
              <a:t>  </a:t>
            </a:r>
            <a:r>
              <a:rPr>
                <a:solidFill>
                  <a:srgbClr val="06287E"/>
                </a:solidFill>
                <a:latin typeface="Courier"/>
              </a:rPr>
              <a:t>theme</a:t>
            </a:r>
            <a:r>
              <a:rPr>
                <a:latin typeface="Courier"/>
              </a:rPr>
              <a:t>(</a:t>
            </a:r>
            <a:r>
              <a:rPr>
                <a:solidFill>
                  <a:srgbClr val="7D9029"/>
                </a:solidFill>
                <a:latin typeface="Courier"/>
              </a:rPr>
              <a:t>text =</a:t>
            </a:r>
            <a:r>
              <a:rPr>
                <a:latin typeface="Courier"/>
              </a:rPr>
              <a:t> </a:t>
            </a:r>
            <a:r>
              <a:rPr>
                <a:solidFill>
                  <a:srgbClr val="06287E"/>
                </a:solidFill>
                <a:latin typeface="Courier"/>
              </a:rPr>
              <a:t>element_text</a:t>
            </a:r>
            <a:r>
              <a:rPr>
                <a:latin typeface="Courier"/>
              </a:rPr>
              <a:t>(</a:t>
            </a:r>
            <a:r>
              <a:rPr>
                <a:solidFill>
                  <a:srgbClr val="7D9029"/>
                </a:solidFill>
                <a:latin typeface="Courier"/>
              </a:rPr>
              <a:t>size=</a:t>
            </a:r>
            <a:r>
              <a:rPr>
                <a:solidFill>
                  <a:srgbClr val="40A070"/>
                </a:solidFill>
                <a:latin typeface="Courier"/>
              </a:rPr>
              <a:t>20</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28</a:t>
            </a:fld>
            <a:endParaRPr lang="en-GB"/>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Probability theory: distributions</a:t>
            </a:r>
          </a:p>
        </p:txBody>
      </p:sp>
      <p:pic>
        <p:nvPicPr>
          <p:cNvPr id="3" name="Picture 1" descr="LIGHT_CSW_Session2_BasicStatisticalAnalysis_files/figure-pptx/unnamed-chunk-13-1.png"/>
          <p:cNvPicPr>
            <a:picLocks noGrp="1" noChangeAspect="1"/>
          </p:cNvPicPr>
          <p:nvPr/>
        </p:nvPicPr>
        <p:blipFill>
          <a:blip r:embed="rId2"/>
          <a:stretch>
            <a:fillRect/>
          </a:stretch>
        </p:blipFill>
        <p:spPr bwMode="auto">
          <a:xfrm>
            <a:off x="1955800" y="1816100"/>
            <a:ext cx="8280400" cy="4660900"/>
          </a:xfrm>
          <a:prstGeom prst="rect">
            <a:avLst/>
          </a:prstGeom>
          <a:noFill/>
          <a:ln w="9525">
            <a:noFill/>
            <a:headEnd/>
            <a:tailEnd/>
          </a:ln>
        </p:spPr>
      </p:pic>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29</a:t>
            </a:fld>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Introduction: Preliminaries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t>Course website / GitHub: </a:t>
            </a:r>
            <a:r>
              <a:rPr>
                <a:hlinkClick r:id="rId2"/>
              </a:rPr>
              <a:t>https://github.com/mlw-stats/LIGHT_CSW2</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hlinkClick r:id="rId2"/>
            </a:endParaRPr>
          </a:p>
          <a:p>
            <a:pPr lvl="0"/>
            <a:r>
              <a:t>Housekeeping</a:t>
            </a:r>
          </a:p>
          <a:p>
            <a:pPr lvl="1"/>
            <a:r>
              <a:t>Refreshments &amp; lunch</a:t>
            </a:r>
          </a:p>
          <a:p>
            <a:pPr lvl="1"/>
            <a:r>
              <a:t>Fire exits &amp; bathrooms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a:t>
            </a:fld>
            <a:endParaRPr lang="en-GB"/>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Probability theory: Central Limit Theorem</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Central Limit Theorem</a:t>
            </a:r>
            <a:r>
              <a:t> (CLT)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The CLT is central / key in statistics because:</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Any statistic that is a sum of enough random variables with similar distributions will be approximately normally distributed.</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The normal distribution can be used to approximate the sampling distributions of many statistics, and the statistical theory for the normal distribution can be used to derive properties.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Examples</a:t>
            </a:r>
          </a:p>
          <a:p>
            <a:pPr lvl="0"/>
            <a:r>
              <a:t>Normal approximation to the binomial.</a:t>
            </a:r>
          </a:p>
          <a:p>
            <a:pPr lvl="0"/>
            <a:r>
              <a:t>t-test robust against deviations from normality.</a:t>
            </a:r>
          </a:p>
          <a:p>
            <a:pPr lvl="0"/>
            <a:r>
              <a:t>Height distributions of humans.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30</a:t>
            </a:fld>
            <a:endParaRPr lang="en-GB"/>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Probability theory: Central Limit Theorem</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a:xfrm>
            <a:off x="838200" y="1166744"/>
            <a:ext cx="10515600" cy="5326130"/>
          </a:xfrm>
        </p:spPr>
        <p:txBody>
          <a:bodyPr/>
          <a:lstStyle/>
          <a:p>
            <a:pPr lvl="0" indent="0">
              <a:buNone/>
            </a:pPr>
            <a:br>
              <a:rPr dirty="0"/>
            </a:br>
            <a:r>
              <a:rPr dirty="0">
                <a:latin typeface="Courier"/>
              </a:rPr>
              <a:t>cols</a:t>
            </a:r>
            <a:r>
              <a:rPr dirty="0">
                <a:solidFill>
                  <a:srgbClr val="007020"/>
                </a:solidFill>
                <a:latin typeface="Courier"/>
              </a:rPr>
              <a:t>&lt;-</a:t>
            </a:r>
            <a:r>
              <a:rPr dirty="0">
                <a:solidFill>
                  <a:srgbClr val="06287E"/>
                </a:solidFill>
                <a:latin typeface="Courier"/>
              </a:rPr>
              <a:t>c</a:t>
            </a:r>
            <a:r>
              <a:rPr dirty="0">
                <a:latin typeface="Courier"/>
              </a:rPr>
              <a:t>(</a:t>
            </a:r>
            <a:r>
              <a:rPr dirty="0">
                <a:solidFill>
                  <a:srgbClr val="4070A0"/>
                </a:solidFill>
                <a:latin typeface="Courier"/>
              </a:rPr>
              <a:t>"darkgrey"</a:t>
            </a:r>
            <a:r>
              <a:rPr dirty="0">
                <a:latin typeface="Courier"/>
              </a:rPr>
              <a:t>,</a:t>
            </a:r>
            <a:r>
              <a:rPr dirty="0">
                <a:solidFill>
                  <a:srgbClr val="4070A0"/>
                </a:solidFill>
                <a:latin typeface="Courier"/>
              </a:rPr>
              <a:t>"steelblue"</a:t>
            </a:r>
            <a:r>
              <a:rPr dirty="0">
                <a:latin typeface="Courier"/>
              </a:rPr>
              <a:t>,</a:t>
            </a:r>
            <a:r>
              <a:rPr dirty="0">
                <a:solidFill>
                  <a:srgbClr val="4070A0"/>
                </a:solidFill>
                <a:latin typeface="Courier"/>
              </a:rPr>
              <a:t>"salmon"</a:t>
            </a:r>
            <a:r>
              <a:rPr dirty="0">
                <a:latin typeface="Courier"/>
              </a:rPr>
              <a:t>,</a:t>
            </a:r>
            <a:r>
              <a:rPr dirty="0">
                <a:solidFill>
                  <a:srgbClr val="4070A0"/>
                </a:solidFill>
                <a:latin typeface="Courier"/>
              </a:rPr>
              <a:t>"orange"</a:t>
            </a:r>
            <a:r>
              <a:rPr dirty="0">
                <a:latin typeface="Courier"/>
              </a:rPr>
              <a:t>,</a:t>
            </a:r>
            <a:r>
              <a:rPr dirty="0">
                <a:solidFill>
                  <a:srgbClr val="4070A0"/>
                </a:solidFill>
                <a:latin typeface="Courier"/>
              </a:rPr>
              <a:t>"greenyellow"</a:t>
            </a:r>
            <a:r>
              <a:rPr dirty="0">
                <a:latin typeface="Courier"/>
              </a:rPr>
              <a:t>,</a:t>
            </a:r>
            <a:r>
              <a:rPr dirty="0">
                <a:solidFill>
                  <a:srgbClr val="4070A0"/>
                </a:solidFill>
                <a:latin typeface="Courier"/>
              </a:rPr>
              <a:t>"mediumorchid"</a:t>
            </a:r>
            <a:r>
              <a:rPr dirty="0">
                <a:latin typeface="Courier"/>
              </a:rPr>
              <a:t>,</a:t>
            </a:r>
            <a:r>
              <a:rPr dirty="0">
                <a:solidFill>
                  <a:srgbClr val="4070A0"/>
                </a:solidFill>
                <a:latin typeface="Courier"/>
              </a:rPr>
              <a:t>"lightcyan"</a:t>
            </a:r>
            <a:r>
              <a:rPr dirty="0">
                <a:latin typeface="Courier"/>
              </a:rPr>
              <a:t>,</a:t>
            </a:r>
            <a:r>
              <a:rPr dirty="0">
                <a:solidFill>
                  <a:srgbClr val="4070A0"/>
                </a:solidFill>
                <a:latin typeface="Courier"/>
              </a:rPr>
              <a:t>"brown"</a:t>
            </a:r>
            <a:r>
              <a:rPr dirty="0">
                <a:latin typeface="Courier"/>
              </a:rPr>
              <a:t>)</a:t>
            </a:r>
            <a:br>
              <a:rPr dirty="0"/>
            </a:br>
            <a:br>
              <a:rPr dirty="0"/>
            </a:br>
            <a:r>
              <a:rPr dirty="0" err="1">
                <a:latin typeface="Courier"/>
              </a:rPr>
              <a:t>generateMeans</a:t>
            </a:r>
            <a:r>
              <a:rPr dirty="0">
                <a:solidFill>
                  <a:srgbClr val="007020"/>
                </a:solidFill>
                <a:latin typeface="Courier"/>
              </a:rPr>
              <a:t>&lt;-</a:t>
            </a:r>
            <a:r>
              <a:rPr b="1" dirty="0">
                <a:solidFill>
                  <a:srgbClr val="007020"/>
                </a:solidFill>
                <a:latin typeface="Courier"/>
              </a:rPr>
              <a:t>function</a:t>
            </a:r>
            <a:r>
              <a:rPr dirty="0">
                <a:latin typeface="Courier"/>
              </a:rPr>
              <a:t>(</a:t>
            </a:r>
            <a:r>
              <a:rPr dirty="0">
                <a:solidFill>
                  <a:srgbClr val="7D9029"/>
                </a:solidFill>
                <a:latin typeface="Courier"/>
              </a:rPr>
              <a:t>n=</a:t>
            </a:r>
            <a:r>
              <a:rPr dirty="0">
                <a:solidFill>
                  <a:srgbClr val="06287E"/>
                </a:solidFill>
                <a:latin typeface="Courier"/>
              </a:rPr>
              <a:t>c</a:t>
            </a:r>
            <a:r>
              <a:rPr dirty="0">
                <a:latin typeface="Courier"/>
              </a:rPr>
              <a:t>(</a:t>
            </a:r>
            <a:r>
              <a:rPr dirty="0">
                <a:solidFill>
                  <a:srgbClr val="40A070"/>
                </a:solidFill>
                <a:latin typeface="Courier"/>
              </a:rPr>
              <a:t>1</a:t>
            </a:r>
            <a:r>
              <a:rPr dirty="0">
                <a:latin typeface="Courier"/>
              </a:rPr>
              <a:t>,</a:t>
            </a:r>
            <a:r>
              <a:rPr dirty="0">
                <a:solidFill>
                  <a:srgbClr val="40A070"/>
                </a:solidFill>
                <a:latin typeface="Courier"/>
              </a:rPr>
              <a:t>2</a:t>
            </a:r>
            <a:r>
              <a:rPr dirty="0">
                <a:latin typeface="Courier"/>
              </a:rPr>
              <a:t>,</a:t>
            </a:r>
            <a:r>
              <a:rPr dirty="0">
                <a:solidFill>
                  <a:srgbClr val="40A070"/>
                </a:solidFill>
                <a:latin typeface="Courier"/>
              </a:rPr>
              <a:t>5</a:t>
            </a:r>
            <a:r>
              <a:rPr dirty="0">
                <a:latin typeface="Courier"/>
              </a:rPr>
              <a:t>,</a:t>
            </a:r>
            <a:r>
              <a:rPr dirty="0">
                <a:solidFill>
                  <a:srgbClr val="40A070"/>
                </a:solidFill>
                <a:latin typeface="Courier"/>
              </a:rPr>
              <a:t>10</a:t>
            </a:r>
            <a:r>
              <a:rPr dirty="0">
                <a:latin typeface="Courier"/>
              </a:rPr>
              <a:t>,</a:t>
            </a:r>
            <a:r>
              <a:rPr dirty="0">
                <a:solidFill>
                  <a:srgbClr val="40A070"/>
                </a:solidFill>
                <a:latin typeface="Courier"/>
              </a:rPr>
              <a:t>50</a:t>
            </a:r>
            <a:r>
              <a:rPr dirty="0">
                <a:latin typeface="Courier"/>
              </a:rPr>
              <a:t>,</a:t>
            </a:r>
            <a:r>
              <a:rPr dirty="0">
                <a:solidFill>
                  <a:srgbClr val="40A070"/>
                </a:solidFill>
                <a:latin typeface="Courier"/>
              </a:rPr>
              <a:t>100</a:t>
            </a:r>
            <a:r>
              <a:rPr dirty="0">
                <a:latin typeface="Courier"/>
              </a:rPr>
              <a:t>,</a:t>
            </a:r>
            <a:r>
              <a:rPr dirty="0">
                <a:solidFill>
                  <a:srgbClr val="40A070"/>
                </a:solidFill>
                <a:latin typeface="Courier"/>
              </a:rPr>
              <a:t>500</a:t>
            </a:r>
            <a:r>
              <a:rPr dirty="0">
                <a:latin typeface="Courier"/>
              </a:rPr>
              <a:t>,</a:t>
            </a:r>
            <a:r>
              <a:rPr dirty="0">
                <a:solidFill>
                  <a:srgbClr val="40A070"/>
                </a:solidFill>
                <a:latin typeface="Courier"/>
              </a:rPr>
              <a:t>1000</a:t>
            </a:r>
            <a:r>
              <a:rPr dirty="0">
                <a:latin typeface="Courier"/>
              </a:rPr>
              <a:t>),</a:t>
            </a:r>
            <a:r>
              <a:rPr dirty="0">
                <a:solidFill>
                  <a:srgbClr val="7D9029"/>
                </a:solidFill>
                <a:latin typeface="Courier"/>
              </a:rPr>
              <a:t>col=</a:t>
            </a:r>
            <a:r>
              <a:rPr dirty="0" err="1">
                <a:latin typeface="Courier"/>
              </a:rPr>
              <a:t>cols,</a:t>
            </a:r>
            <a:r>
              <a:rPr dirty="0" err="1">
                <a:solidFill>
                  <a:srgbClr val="7D9029"/>
                </a:solidFill>
                <a:latin typeface="Courier"/>
              </a:rPr>
              <a:t>N</a:t>
            </a:r>
            <a:r>
              <a:rPr dirty="0">
                <a:solidFill>
                  <a:srgbClr val="7D9029"/>
                </a:solidFill>
                <a:latin typeface="Courier"/>
              </a:rPr>
              <a:t>=</a:t>
            </a:r>
            <a:r>
              <a:rPr dirty="0">
                <a:solidFill>
                  <a:srgbClr val="40A070"/>
                </a:solidFill>
                <a:latin typeface="Courier"/>
              </a:rPr>
              <a:t>1e4</a:t>
            </a:r>
            <a:r>
              <a:rPr dirty="0">
                <a:latin typeface="Courier"/>
              </a:rPr>
              <a:t>,rDistFun,</a:t>
            </a:r>
            <a:r>
              <a:rPr dirty="0">
                <a:solidFill>
                  <a:srgbClr val="7D9029"/>
                </a:solidFill>
                <a:latin typeface="Courier"/>
              </a:rPr>
              <a:t>xlim=</a:t>
            </a:r>
            <a:r>
              <a:rPr dirty="0">
                <a:solidFill>
                  <a:srgbClr val="880000"/>
                </a:solidFill>
                <a:latin typeface="Courier"/>
              </a:rPr>
              <a:t>NULL</a:t>
            </a:r>
            <a:r>
              <a:rPr dirty="0">
                <a:latin typeface="Courier"/>
              </a:rPr>
              <a:t>,...){</a:t>
            </a:r>
            <a:br>
              <a:rPr dirty="0"/>
            </a:br>
            <a:r>
              <a:rPr dirty="0">
                <a:latin typeface="Courier"/>
              </a:rPr>
              <a:t>    sim</a:t>
            </a:r>
            <a:r>
              <a:rPr dirty="0">
                <a:solidFill>
                  <a:srgbClr val="007020"/>
                </a:solidFill>
                <a:latin typeface="Courier"/>
              </a:rPr>
              <a:t>&lt;-</a:t>
            </a:r>
            <a:r>
              <a:rPr dirty="0">
                <a:solidFill>
                  <a:srgbClr val="06287E"/>
                </a:solidFill>
                <a:latin typeface="Courier"/>
              </a:rPr>
              <a:t>matrix</a:t>
            </a:r>
            <a:r>
              <a:rPr dirty="0">
                <a:latin typeface="Courier"/>
              </a:rPr>
              <a:t>(</a:t>
            </a:r>
            <a:r>
              <a:rPr dirty="0" err="1">
                <a:solidFill>
                  <a:srgbClr val="7D9029"/>
                </a:solidFill>
                <a:latin typeface="Courier"/>
              </a:rPr>
              <a:t>nrow</a:t>
            </a:r>
            <a:r>
              <a:rPr dirty="0">
                <a:solidFill>
                  <a:srgbClr val="7D9029"/>
                </a:solidFill>
                <a:latin typeface="Courier"/>
              </a:rPr>
              <a:t>=</a:t>
            </a:r>
            <a:r>
              <a:rPr dirty="0" err="1">
                <a:latin typeface="Courier"/>
              </a:rPr>
              <a:t>N,</a:t>
            </a:r>
            <a:r>
              <a:rPr dirty="0" err="1">
                <a:solidFill>
                  <a:srgbClr val="7D9029"/>
                </a:solidFill>
                <a:latin typeface="Courier"/>
              </a:rPr>
              <a:t>ncol</a:t>
            </a:r>
            <a:r>
              <a:rPr dirty="0">
                <a:solidFill>
                  <a:srgbClr val="7D9029"/>
                </a:solidFill>
                <a:latin typeface="Courier"/>
              </a:rPr>
              <a:t>=</a:t>
            </a:r>
            <a:r>
              <a:rPr dirty="0">
                <a:solidFill>
                  <a:srgbClr val="06287E"/>
                </a:solidFill>
                <a:latin typeface="Courier"/>
              </a:rPr>
              <a:t>length</a:t>
            </a:r>
            <a:r>
              <a:rPr dirty="0">
                <a:latin typeface="Courier"/>
              </a:rPr>
              <a:t>(n))</a:t>
            </a:r>
            <a:br>
              <a:rPr dirty="0"/>
            </a:br>
            <a:r>
              <a:rPr dirty="0">
                <a:latin typeface="Courier"/>
              </a:rPr>
              <a:t>    </a:t>
            </a:r>
            <a:r>
              <a:rPr b="1" dirty="0">
                <a:solidFill>
                  <a:srgbClr val="007020"/>
                </a:solidFill>
                <a:latin typeface="Courier"/>
              </a:rPr>
              <a:t>for</a:t>
            </a:r>
            <a:r>
              <a:rPr dirty="0">
                <a:latin typeface="Courier"/>
              </a:rPr>
              <a:t>(j </a:t>
            </a:r>
            <a:r>
              <a:rPr b="1" dirty="0">
                <a:solidFill>
                  <a:srgbClr val="007020"/>
                </a:solidFill>
                <a:latin typeface="Courier"/>
              </a:rPr>
              <a:t>in</a:t>
            </a:r>
            <a:r>
              <a:rPr dirty="0">
                <a:latin typeface="Courier"/>
              </a:rPr>
              <a:t> </a:t>
            </a:r>
            <a:r>
              <a:rPr dirty="0">
                <a:solidFill>
                  <a:srgbClr val="40A070"/>
                </a:solidFill>
                <a:latin typeface="Courier"/>
              </a:rPr>
              <a:t>1</a:t>
            </a:r>
            <a:r>
              <a:rPr dirty="0">
                <a:solidFill>
                  <a:srgbClr val="4070A0"/>
                </a:solidFill>
                <a:latin typeface="Courier"/>
              </a:rPr>
              <a:t>:</a:t>
            </a:r>
            <a:r>
              <a:rPr dirty="0">
                <a:solidFill>
                  <a:srgbClr val="06287E"/>
                </a:solidFill>
                <a:latin typeface="Courier"/>
              </a:rPr>
              <a:t>length</a:t>
            </a:r>
            <a:r>
              <a:rPr dirty="0">
                <a:latin typeface="Courier"/>
              </a:rPr>
              <a:t>(n)){</a:t>
            </a:r>
            <a:r>
              <a:rPr b="1" dirty="0">
                <a:solidFill>
                  <a:srgbClr val="007020"/>
                </a:solidFill>
                <a:latin typeface="Courier"/>
              </a:rPr>
              <a:t>for</a:t>
            </a:r>
            <a:r>
              <a:rPr dirty="0">
                <a:latin typeface="Courier"/>
              </a:rPr>
              <a:t>(</a:t>
            </a:r>
            <a:r>
              <a:rPr dirty="0" err="1">
                <a:latin typeface="Courier"/>
              </a:rPr>
              <a:t>i</a:t>
            </a:r>
            <a:r>
              <a:rPr dirty="0">
                <a:latin typeface="Courier"/>
              </a:rPr>
              <a:t> </a:t>
            </a:r>
            <a:r>
              <a:rPr b="1" dirty="0">
                <a:solidFill>
                  <a:srgbClr val="007020"/>
                </a:solidFill>
                <a:latin typeface="Courier"/>
              </a:rPr>
              <a:t>in</a:t>
            </a:r>
            <a:r>
              <a:rPr dirty="0">
                <a:latin typeface="Courier"/>
              </a:rPr>
              <a:t> </a:t>
            </a:r>
            <a:r>
              <a:rPr dirty="0">
                <a:solidFill>
                  <a:srgbClr val="40A070"/>
                </a:solidFill>
                <a:latin typeface="Courier"/>
              </a:rPr>
              <a:t>1</a:t>
            </a:r>
            <a:r>
              <a:rPr dirty="0">
                <a:solidFill>
                  <a:srgbClr val="4070A0"/>
                </a:solidFill>
                <a:latin typeface="Courier"/>
              </a:rPr>
              <a:t>:</a:t>
            </a:r>
            <a:r>
              <a:rPr dirty="0">
                <a:latin typeface="Courier"/>
              </a:rPr>
              <a:t>N){</a:t>
            </a:r>
            <a:br>
              <a:rPr dirty="0"/>
            </a:br>
            <a:r>
              <a:rPr dirty="0">
                <a:latin typeface="Courier"/>
              </a:rPr>
              <a:t>            sim[</a:t>
            </a:r>
            <a:r>
              <a:rPr dirty="0" err="1">
                <a:latin typeface="Courier"/>
              </a:rPr>
              <a:t>i,j</a:t>
            </a:r>
            <a:r>
              <a:rPr dirty="0">
                <a:latin typeface="Courier"/>
              </a:rPr>
              <a:t>]</a:t>
            </a:r>
            <a:r>
              <a:rPr dirty="0">
                <a:solidFill>
                  <a:srgbClr val="007020"/>
                </a:solidFill>
                <a:latin typeface="Courier"/>
              </a:rPr>
              <a:t>&lt;-</a:t>
            </a:r>
            <a:r>
              <a:rPr dirty="0">
                <a:solidFill>
                  <a:srgbClr val="06287E"/>
                </a:solidFill>
                <a:latin typeface="Courier"/>
              </a:rPr>
              <a:t>mean</a:t>
            </a:r>
            <a:r>
              <a:rPr dirty="0">
                <a:latin typeface="Courier"/>
              </a:rPr>
              <a:t>(</a:t>
            </a:r>
            <a:r>
              <a:rPr dirty="0" err="1">
                <a:solidFill>
                  <a:srgbClr val="06287E"/>
                </a:solidFill>
                <a:latin typeface="Courier"/>
              </a:rPr>
              <a:t>rDistFun</a:t>
            </a:r>
            <a:r>
              <a:rPr dirty="0">
                <a:latin typeface="Courier"/>
              </a:rPr>
              <a:t>(n[j],...))</a:t>
            </a:r>
            <a:br>
              <a:rPr dirty="0"/>
            </a:br>
            <a:r>
              <a:rPr dirty="0">
                <a:latin typeface="Courier"/>
              </a:rPr>
              <a:t>    }}</a:t>
            </a:r>
            <a:br>
              <a:rPr dirty="0"/>
            </a:br>
            <a:br>
              <a:rPr dirty="0"/>
            </a:br>
            <a:r>
              <a:rPr dirty="0">
                <a:latin typeface="Courier"/>
              </a:rPr>
              <a:t>    </a:t>
            </a:r>
            <a:r>
              <a:rPr dirty="0">
                <a:solidFill>
                  <a:srgbClr val="06287E"/>
                </a:solidFill>
                <a:latin typeface="Courier"/>
              </a:rPr>
              <a:t>par</a:t>
            </a:r>
            <a:r>
              <a:rPr dirty="0">
                <a:latin typeface="Courier"/>
              </a:rPr>
              <a:t>(</a:t>
            </a:r>
            <a:r>
              <a:rPr dirty="0">
                <a:solidFill>
                  <a:srgbClr val="7D9029"/>
                </a:solidFill>
                <a:latin typeface="Courier"/>
              </a:rPr>
              <a:t>mar=</a:t>
            </a:r>
            <a:r>
              <a:rPr dirty="0">
                <a:solidFill>
                  <a:srgbClr val="06287E"/>
                </a:solidFill>
                <a:latin typeface="Courier"/>
              </a:rPr>
              <a:t>c</a:t>
            </a:r>
            <a:r>
              <a:rPr dirty="0">
                <a:latin typeface="Courier"/>
              </a:rPr>
              <a:t>(</a:t>
            </a:r>
            <a:r>
              <a:rPr dirty="0">
                <a:solidFill>
                  <a:srgbClr val="40A070"/>
                </a:solidFill>
                <a:latin typeface="Courier"/>
              </a:rPr>
              <a:t>1.5</a:t>
            </a:r>
            <a:r>
              <a:rPr dirty="0">
                <a:latin typeface="Courier"/>
              </a:rPr>
              <a:t>,</a:t>
            </a:r>
            <a:r>
              <a:rPr dirty="0">
                <a:solidFill>
                  <a:srgbClr val="40A070"/>
                </a:solidFill>
                <a:latin typeface="Courier"/>
              </a:rPr>
              <a:t>2.5</a:t>
            </a:r>
            <a:r>
              <a:rPr dirty="0">
                <a:latin typeface="Courier"/>
              </a:rPr>
              <a:t>,</a:t>
            </a:r>
            <a:r>
              <a:rPr dirty="0">
                <a:solidFill>
                  <a:srgbClr val="40A070"/>
                </a:solidFill>
                <a:latin typeface="Courier"/>
              </a:rPr>
              <a:t>1.5</a:t>
            </a:r>
            <a:r>
              <a:rPr dirty="0">
                <a:latin typeface="Courier"/>
              </a:rPr>
              <a:t>,</a:t>
            </a:r>
            <a:r>
              <a:rPr dirty="0">
                <a:solidFill>
                  <a:srgbClr val="40A070"/>
                </a:solidFill>
                <a:latin typeface="Courier"/>
              </a:rPr>
              <a:t>0.5</a:t>
            </a:r>
            <a:r>
              <a:rPr dirty="0">
                <a:latin typeface="Courier"/>
              </a:rPr>
              <a:t>),</a:t>
            </a:r>
            <a:r>
              <a:rPr dirty="0" err="1">
                <a:solidFill>
                  <a:srgbClr val="7D9029"/>
                </a:solidFill>
                <a:latin typeface="Courier"/>
              </a:rPr>
              <a:t>mfrow</a:t>
            </a:r>
            <a:r>
              <a:rPr dirty="0">
                <a:solidFill>
                  <a:srgbClr val="7D9029"/>
                </a:solidFill>
                <a:latin typeface="Courier"/>
              </a:rPr>
              <a:t>=</a:t>
            </a:r>
            <a:r>
              <a:rPr dirty="0">
                <a:solidFill>
                  <a:srgbClr val="06287E"/>
                </a:solidFill>
                <a:latin typeface="Courier"/>
              </a:rPr>
              <a:t>c</a:t>
            </a:r>
            <a:r>
              <a:rPr dirty="0">
                <a:latin typeface="Courier"/>
              </a:rPr>
              <a:t>(</a:t>
            </a:r>
            <a:r>
              <a:rPr dirty="0">
                <a:solidFill>
                  <a:srgbClr val="06287E"/>
                </a:solidFill>
                <a:latin typeface="Courier"/>
              </a:rPr>
              <a:t>length</a:t>
            </a:r>
            <a:r>
              <a:rPr dirty="0">
                <a:latin typeface="Courier"/>
              </a:rPr>
              <a:t>(n),</a:t>
            </a:r>
            <a:r>
              <a:rPr dirty="0">
                <a:solidFill>
                  <a:srgbClr val="40A070"/>
                </a:solidFill>
                <a:latin typeface="Courier"/>
              </a:rPr>
              <a:t>1</a:t>
            </a:r>
            <a:r>
              <a:rPr dirty="0">
                <a:latin typeface="Courier"/>
              </a:rPr>
              <a:t>))</a:t>
            </a:r>
            <a:br>
              <a:rPr dirty="0"/>
            </a:br>
            <a:r>
              <a:rPr dirty="0">
                <a:latin typeface="Courier"/>
              </a:rPr>
              <a:t>    </a:t>
            </a:r>
            <a:r>
              <a:rPr b="1" dirty="0">
                <a:solidFill>
                  <a:srgbClr val="007020"/>
                </a:solidFill>
                <a:latin typeface="Courier"/>
              </a:rPr>
              <a:t>for</a:t>
            </a:r>
            <a:r>
              <a:rPr dirty="0">
                <a:latin typeface="Courier"/>
              </a:rPr>
              <a:t>(j </a:t>
            </a:r>
            <a:r>
              <a:rPr b="1" dirty="0">
                <a:solidFill>
                  <a:srgbClr val="007020"/>
                </a:solidFill>
                <a:latin typeface="Courier"/>
              </a:rPr>
              <a:t>in</a:t>
            </a:r>
            <a:r>
              <a:rPr dirty="0">
                <a:latin typeface="Courier"/>
              </a:rPr>
              <a:t> </a:t>
            </a:r>
            <a:r>
              <a:rPr dirty="0">
                <a:solidFill>
                  <a:srgbClr val="40A070"/>
                </a:solidFill>
                <a:latin typeface="Courier"/>
              </a:rPr>
              <a:t>1</a:t>
            </a:r>
            <a:r>
              <a:rPr dirty="0">
                <a:solidFill>
                  <a:srgbClr val="4070A0"/>
                </a:solidFill>
                <a:latin typeface="Courier"/>
              </a:rPr>
              <a:t>:</a:t>
            </a:r>
            <a:r>
              <a:rPr dirty="0">
                <a:solidFill>
                  <a:srgbClr val="06287E"/>
                </a:solidFill>
                <a:latin typeface="Courier"/>
              </a:rPr>
              <a:t>length</a:t>
            </a:r>
            <a:r>
              <a:rPr dirty="0">
                <a:latin typeface="Courier"/>
              </a:rPr>
              <a:t>(n)){</a:t>
            </a:r>
            <a:br>
              <a:rPr dirty="0"/>
            </a:br>
            <a:r>
              <a:rPr dirty="0">
                <a:latin typeface="Courier"/>
              </a:rPr>
              <a:t>        </a:t>
            </a:r>
            <a:r>
              <a:rPr b="1" dirty="0">
                <a:solidFill>
                  <a:srgbClr val="007020"/>
                </a:solidFill>
                <a:latin typeface="Courier"/>
              </a:rPr>
              <a:t>if</a:t>
            </a:r>
            <a:r>
              <a:rPr dirty="0">
                <a:latin typeface="Courier"/>
              </a:rPr>
              <a:t>(</a:t>
            </a:r>
            <a:r>
              <a:rPr dirty="0">
                <a:solidFill>
                  <a:srgbClr val="06287E"/>
                </a:solidFill>
                <a:latin typeface="Courier"/>
              </a:rPr>
              <a:t>length</a:t>
            </a:r>
            <a:r>
              <a:rPr dirty="0">
                <a:latin typeface="Courier"/>
              </a:rPr>
              <a:t>(</a:t>
            </a:r>
            <a:r>
              <a:rPr dirty="0" err="1">
                <a:latin typeface="Courier"/>
              </a:rPr>
              <a:t>xlim</a:t>
            </a:r>
            <a:r>
              <a:rPr dirty="0">
                <a:latin typeface="Courier"/>
              </a:rPr>
              <a:t>)</a:t>
            </a:r>
            <a:r>
              <a:rPr dirty="0">
                <a:solidFill>
                  <a:srgbClr val="4070A0"/>
                </a:solidFill>
                <a:latin typeface="Courier"/>
              </a:rPr>
              <a:t>&lt;</a:t>
            </a:r>
            <a:r>
              <a:rPr dirty="0">
                <a:solidFill>
                  <a:srgbClr val="40A070"/>
                </a:solidFill>
                <a:latin typeface="Courier"/>
              </a:rPr>
              <a:t>2</a:t>
            </a:r>
            <a:r>
              <a:rPr dirty="0">
                <a:latin typeface="Courier"/>
              </a:rPr>
              <a:t>){</a:t>
            </a:r>
            <a:br>
              <a:rPr dirty="0"/>
            </a:br>
            <a:r>
              <a:rPr dirty="0">
                <a:latin typeface="Courier"/>
              </a:rPr>
              <a:t>            </a:t>
            </a:r>
            <a:r>
              <a:rPr dirty="0">
                <a:solidFill>
                  <a:srgbClr val="06287E"/>
                </a:solidFill>
                <a:latin typeface="Courier"/>
              </a:rPr>
              <a:t>hist</a:t>
            </a:r>
            <a:r>
              <a:rPr dirty="0">
                <a:latin typeface="Courier"/>
              </a:rPr>
              <a:t>(</a:t>
            </a:r>
            <a:r>
              <a:rPr dirty="0">
                <a:solidFill>
                  <a:srgbClr val="7D9029"/>
                </a:solidFill>
                <a:latin typeface="Courier"/>
              </a:rPr>
              <a:t>breaks=</a:t>
            </a:r>
            <a:r>
              <a:rPr dirty="0">
                <a:solidFill>
                  <a:srgbClr val="40A070"/>
                </a:solidFill>
                <a:latin typeface="Courier"/>
              </a:rPr>
              <a:t>100</a:t>
            </a:r>
            <a:r>
              <a:rPr dirty="0">
                <a:latin typeface="Courier"/>
              </a:rPr>
              <a:t>,sim[,j],</a:t>
            </a:r>
            <a:r>
              <a:rPr dirty="0">
                <a:solidFill>
                  <a:srgbClr val="7D9029"/>
                </a:solidFill>
                <a:latin typeface="Courier"/>
              </a:rPr>
              <a:t>main=</a:t>
            </a:r>
            <a:r>
              <a:rPr dirty="0">
                <a:solidFill>
                  <a:srgbClr val="06287E"/>
                </a:solidFill>
                <a:latin typeface="Courier"/>
              </a:rPr>
              <a:t>paste</a:t>
            </a:r>
            <a:r>
              <a:rPr dirty="0">
                <a:latin typeface="Courier"/>
              </a:rPr>
              <a:t>(</a:t>
            </a:r>
            <a:r>
              <a:rPr dirty="0" err="1">
                <a:solidFill>
                  <a:srgbClr val="7D9029"/>
                </a:solidFill>
                <a:latin typeface="Courier"/>
              </a:rPr>
              <a:t>sep</a:t>
            </a:r>
            <a:r>
              <a:rPr dirty="0">
                <a:solidFill>
                  <a:srgbClr val="7D9029"/>
                </a:solidFill>
                <a:latin typeface="Courier"/>
              </a:rPr>
              <a:t>=</a:t>
            </a:r>
            <a:r>
              <a:rPr dirty="0">
                <a:solidFill>
                  <a:srgbClr val="4070A0"/>
                </a:solidFill>
                <a:latin typeface="Courier"/>
              </a:rPr>
              <a:t>""</a:t>
            </a:r>
            <a:r>
              <a:rPr dirty="0">
                <a:latin typeface="Courier"/>
              </a:rPr>
              <a:t>,</a:t>
            </a:r>
            <a:r>
              <a:rPr dirty="0">
                <a:solidFill>
                  <a:srgbClr val="4070A0"/>
                </a:solidFill>
                <a:latin typeface="Courier"/>
              </a:rPr>
              <a:t>"n = "</a:t>
            </a:r>
            <a:r>
              <a:rPr dirty="0">
                <a:latin typeface="Courier"/>
              </a:rPr>
              <a:t>,n[j]),</a:t>
            </a:r>
            <a:r>
              <a:rPr dirty="0" err="1">
                <a:solidFill>
                  <a:srgbClr val="7D9029"/>
                </a:solidFill>
                <a:latin typeface="Courier"/>
              </a:rPr>
              <a:t>yaxt</a:t>
            </a:r>
            <a:r>
              <a:rPr dirty="0">
                <a:solidFill>
                  <a:srgbClr val="7D9029"/>
                </a:solidFill>
                <a:latin typeface="Courier"/>
              </a:rPr>
              <a:t>=</a:t>
            </a:r>
            <a:r>
              <a:rPr dirty="0">
                <a:solidFill>
                  <a:srgbClr val="4070A0"/>
                </a:solidFill>
                <a:latin typeface="Courier"/>
              </a:rPr>
              <a:t>"</a:t>
            </a:r>
            <a:r>
              <a:rPr dirty="0" err="1">
                <a:solidFill>
                  <a:srgbClr val="4070A0"/>
                </a:solidFill>
                <a:latin typeface="Courier"/>
              </a:rPr>
              <a:t>n"</a:t>
            </a:r>
            <a:r>
              <a:rPr dirty="0" err="1">
                <a:latin typeface="Courier"/>
              </a:rPr>
              <a:t>,</a:t>
            </a:r>
            <a:r>
              <a:rPr dirty="0" err="1">
                <a:solidFill>
                  <a:srgbClr val="7D9029"/>
                </a:solidFill>
                <a:latin typeface="Courier"/>
              </a:rPr>
              <a:t>col</a:t>
            </a:r>
            <a:r>
              <a:rPr dirty="0">
                <a:solidFill>
                  <a:srgbClr val="7D9029"/>
                </a:solidFill>
                <a:latin typeface="Courier"/>
              </a:rPr>
              <a:t>=</a:t>
            </a:r>
            <a:r>
              <a:rPr dirty="0">
                <a:latin typeface="Courier"/>
              </a:rPr>
              <a:t>col[j])</a:t>
            </a:r>
            <a:br>
              <a:rPr dirty="0"/>
            </a:br>
            <a:r>
              <a:rPr dirty="0">
                <a:latin typeface="Courier"/>
              </a:rPr>
              <a:t>        }</a:t>
            </a:r>
            <a:r>
              <a:rPr b="1" dirty="0">
                <a:solidFill>
                  <a:srgbClr val="007020"/>
                </a:solidFill>
                <a:latin typeface="Courier"/>
              </a:rPr>
              <a:t>else</a:t>
            </a:r>
            <a:r>
              <a:rPr dirty="0">
                <a:latin typeface="Courier"/>
              </a:rPr>
              <a:t>{</a:t>
            </a:r>
            <a:br>
              <a:rPr dirty="0"/>
            </a:br>
            <a:r>
              <a:rPr dirty="0">
                <a:latin typeface="Courier"/>
              </a:rPr>
              <a:t>            </a:t>
            </a:r>
            <a:r>
              <a:rPr dirty="0">
                <a:solidFill>
                  <a:srgbClr val="06287E"/>
                </a:solidFill>
                <a:latin typeface="Courier"/>
              </a:rPr>
              <a:t>hist</a:t>
            </a:r>
            <a:r>
              <a:rPr dirty="0">
                <a:latin typeface="Courier"/>
              </a:rPr>
              <a:t>(</a:t>
            </a:r>
            <a:r>
              <a:rPr dirty="0">
                <a:solidFill>
                  <a:srgbClr val="7D9029"/>
                </a:solidFill>
                <a:latin typeface="Courier"/>
              </a:rPr>
              <a:t>breaks=</a:t>
            </a:r>
            <a:r>
              <a:rPr dirty="0">
                <a:solidFill>
                  <a:srgbClr val="40A070"/>
                </a:solidFill>
                <a:latin typeface="Courier"/>
              </a:rPr>
              <a:t>100</a:t>
            </a:r>
            <a:r>
              <a:rPr dirty="0">
                <a:latin typeface="Courier"/>
              </a:rPr>
              <a:t>,sim[,j],</a:t>
            </a:r>
            <a:r>
              <a:rPr dirty="0">
                <a:solidFill>
                  <a:srgbClr val="7D9029"/>
                </a:solidFill>
                <a:latin typeface="Courier"/>
              </a:rPr>
              <a:t>main=</a:t>
            </a:r>
            <a:r>
              <a:rPr dirty="0">
                <a:solidFill>
                  <a:srgbClr val="06287E"/>
                </a:solidFill>
                <a:latin typeface="Courier"/>
              </a:rPr>
              <a:t>paste</a:t>
            </a:r>
            <a:r>
              <a:rPr dirty="0">
                <a:latin typeface="Courier"/>
              </a:rPr>
              <a:t>(</a:t>
            </a:r>
            <a:r>
              <a:rPr dirty="0" err="1">
                <a:solidFill>
                  <a:srgbClr val="7D9029"/>
                </a:solidFill>
                <a:latin typeface="Courier"/>
              </a:rPr>
              <a:t>sep</a:t>
            </a:r>
            <a:r>
              <a:rPr dirty="0">
                <a:solidFill>
                  <a:srgbClr val="7D9029"/>
                </a:solidFill>
                <a:latin typeface="Courier"/>
              </a:rPr>
              <a:t>=</a:t>
            </a:r>
            <a:r>
              <a:rPr dirty="0">
                <a:solidFill>
                  <a:srgbClr val="4070A0"/>
                </a:solidFill>
                <a:latin typeface="Courier"/>
              </a:rPr>
              <a:t>""</a:t>
            </a:r>
            <a:r>
              <a:rPr dirty="0">
                <a:latin typeface="Courier"/>
              </a:rPr>
              <a:t>,</a:t>
            </a:r>
            <a:r>
              <a:rPr dirty="0">
                <a:solidFill>
                  <a:srgbClr val="4070A0"/>
                </a:solidFill>
                <a:latin typeface="Courier"/>
              </a:rPr>
              <a:t>"n = "</a:t>
            </a:r>
            <a:r>
              <a:rPr dirty="0">
                <a:latin typeface="Courier"/>
              </a:rPr>
              <a:t>,n[j]),</a:t>
            </a:r>
            <a:r>
              <a:rPr dirty="0" err="1">
                <a:solidFill>
                  <a:srgbClr val="7D9029"/>
                </a:solidFill>
                <a:latin typeface="Courier"/>
              </a:rPr>
              <a:t>xlim</a:t>
            </a:r>
            <a:r>
              <a:rPr dirty="0">
                <a:solidFill>
                  <a:srgbClr val="7D9029"/>
                </a:solidFill>
                <a:latin typeface="Courier"/>
              </a:rPr>
              <a:t>=</a:t>
            </a:r>
            <a:r>
              <a:rPr dirty="0" err="1">
                <a:latin typeface="Courier"/>
              </a:rPr>
              <a:t>xlim,</a:t>
            </a:r>
            <a:r>
              <a:rPr dirty="0" err="1">
                <a:solidFill>
                  <a:srgbClr val="7D9029"/>
                </a:solidFill>
                <a:latin typeface="Courier"/>
              </a:rPr>
              <a:t>yaxt</a:t>
            </a:r>
            <a:r>
              <a:rPr dirty="0">
                <a:solidFill>
                  <a:srgbClr val="7D9029"/>
                </a:solidFill>
                <a:latin typeface="Courier"/>
              </a:rPr>
              <a:t>=</a:t>
            </a:r>
            <a:r>
              <a:rPr dirty="0">
                <a:solidFill>
                  <a:srgbClr val="4070A0"/>
                </a:solidFill>
                <a:latin typeface="Courier"/>
              </a:rPr>
              <a:t>"</a:t>
            </a:r>
            <a:r>
              <a:rPr dirty="0" err="1">
                <a:solidFill>
                  <a:srgbClr val="4070A0"/>
                </a:solidFill>
                <a:latin typeface="Courier"/>
              </a:rPr>
              <a:t>n"</a:t>
            </a:r>
            <a:r>
              <a:rPr dirty="0" err="1">
                <a:latin typeface="Courier"/>
              </a:rPr>
              <a:t>,</a:t>
            </a:r>
            <a:r>
              <a:rPr dirty="0" err="1">
                <a:solidFill>
                  <a:srgbClr val="7D9029"/>
                </a:solidFill>
                <a:latin typeface="Courier"/>
              </a:rPr>
              <a:t>col</a:t>
            </a:r>
            <a:r>
              <a:rPr dirty="0">
                <a:solidFill>
                  <a:srgbClr val="7D9029"/>
                </a:solidFill>
                <a:latin typeface="Courier"/>
              </a:rPr>
              <a:t>=</a:t>
            </a:r>
            <a:r>
              <a:rPr dirty="0">
                <a:latin typeface="Courier"/>
              </a:rPr>
              <a:t>col[j])</a:t>
            </a:r>
            <a:br>
              <a:rPr dirty="0"/>
            </a:br>
            <a:r>
              <a:rPr dirty="0">
                <a:latin typeface="Courier"/>
              </a:rPr>
              <a:t>        }</a:t>
            </a:r>
            <a:br>
              <a:rPr dirty="0"/>
            </a:br>
            <a:r>
              <a:rPr dirty="0">
                <a:latin typeface="Courier"/>
              </a:rPr>
              <a:t>    }</a:t>
            </a:r>
            <a:br>
              <a:rPr dirty="0"/>
            </a:br>
            <a:r>
              <a:rPr dirty="0">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31</a:t>
            </a:fld>
            <a:endParaRPr lang="en-GB"/>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Probability theory: Central Limit Theorem</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To illustrate the CLT, you can use a simple shiny app I developed:</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a:hlinkClick r:id="rId2"/>
              </a:rPr>
              <a:t>https://mlw-stats.shinyapps.io/DemonstrateTheCLT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32</a:t>
            </a:fld>
            <a:endParaRPr lang="en-GB"/>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0" y="-57227"/>
            <a:ext cx="8590643" cy="1223969"/>
          </a:xfrm>
        </p:spPr>
        <p:txBody>
          <a:bodyPr/>
          <a:lstStyle/>
          <a:p>
            <a:pPr marL="0" lvl="0" indent="0">
              <a:buNone/>
            </a:pPr>
            <a:r>
              <a:t>Probability theory: Central Limit Theorem</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lvl="0" indent="0">
              <a:buNone/>
            </a:pPr>
            <a:r>
              <a:rPr>
                <a:solidFill>
                  <a:srgbClr val="06287E"/>
                </a:solidFill>
                <a:latin typeface="Courier"/>
              </a:rPr>
              <a:t>generateMeans</a:t>
            </a:r>
            <a:r>
              <a:rPr>
                <a:latin typeface="Courier"/>
              </a:rPr>
              <a:t>(</a:t>
            </a:r>
            <a:r>
              <a:rPr>
                <a:solidFill>
                  <a:srgbClr val="7D9029"/>
                </a:solidFill>
                <a:latin typeface="Courier"/>
              </a:rPr>
              <a:t>rDistFun=</a:t>
            </a:r>
            <a:r>
              <a:rPr>
                <a:latin typeface="Courier"/>
              </a:rPr>
              <a:t>rnorm,</a:t>
            </a:r>
            <a:r>
              <a:rPr>
                <a:solidFill>
                  <a:srgbClr val="7D9029"/>
                </a:solidFill>
                <a:latin typeface="Courier"/>
              </a:rPr>
              <a:t>xlim=</a:t>
            </a:r>
            <a:r>
              <a:rPr>
                <a:solidFill>
                  <a:srgbClr val="06287E"/>
                </a:solidFill>
                <a:latin typeface="Courier"/>
              </a:rPr>
              <a:t>c</a:t>
            </a:r>
            <a:r>
              <a:rPr>
                <a:latin typeface="Courier"/>
              </a:rPr>
              <a:t>(</a:t>
            </a:r>
            <a:r>
              <a:rPr>
                <a:solidFill>
                  <a:srgbClr val="4070A0"/>
                </a:solidFill>
                <a:latin typeface="Courier"/>
              </a:rPr>
              <a:t>-</a:t>
            </a:r>
            <a:r>
              <a:rPr>
                <a:solidFill>
                  <a:srgbClr val="40A070"/>
                </a:solidFill>
                <a:latin typeface="Courier"/>
              </a:rPr>
              <a:t>3</a:t>
            </a:r>
            <a:r>
              <a:rPr>
                <a:latin typeface="Courier"/>
              </a:rPr>
              <a:t>,</a:t>
            </a:r>
            <a:r>
              <a:rPr>
                <a:solidFill>
                  <a:srgbClr val="40A070"/>
                </a:solidFill>
                <a:latin typeface="Courier"/>
              </a:rPr>
              <a:t>3</a:t>
            </a:r>
            <a:r>
              <a:rPr>
                <a:latin typeface="Courier"/>
              </a:rPr>
              <a:t>))</a:t>
            </a:r>
          </a:p>
        </p:txBody>
      </p:sp>
      <p:pic>
        <p:nvPicPr>
          <p:cNvPr id="3" name="Picture 1" descr="LIGHT_CSW_Session2_BasicStatisticalAnalysis_files/figure-pptx/unnamed-chunk-15-1.png"/>
          <p:cNvPicPr>
            <a:picLocks noGrp="1" noChangeAspect="1"/>
          </p:cNvPicPr>
          <p:nvPr/>
        </p:nvPicPr>
        <p:blipFill>
          <a:blip r:embed="rId2"/>
          <a:stretch>
            <a:fillRect/>
          </a:stretch>
        </p:blipFill>
        <p:spPr bwMode="auto">
          <a:xfrm>
            <a:off x="5181600" y="18161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33</a:t>
            </a:fld>
            <a:endParaRPr lang="en-GB"/>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0" y="-57227"/>
            <a:ext cx="8590643" cy="1223969"/>
          </a:xfrm>
        </p:spPr>
        <p:txBody>
          <a:bodyPr/>
          <a:lstStyle/>
          <a:p>
            <a:pPr marL="0" lvl="0" indent="0">
              <a:buNone/>
            </a:pPr>
            <a:r>
              <a:t>Probability theory: Central Limit Theorem</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lvl="0" indent="0">
              <a:buNone/>
            </a:pPr>
            <a:r>
              <a:rPr>
                <a:solidFill>
                  <a:srgbClr val="06287E"/>
                </a:solidFill>
                <a:latin typeface="Courier"/>
              </a:rPr>
              <a:t>generateMeans</a:t>
            </a:r>
            <a:r>
              <a:rPr>
                <a:latin typeface="Courier"/>
              </a:rPr>
              <a:t>(</a:t>
            </a:r>
            <a:r>
              <a:rPr>
                <a:solidFill>
                  <a:srgbClr val="7D9029"/>
                </a:solidFill>
                <a:latin typeface="Courier"/>
              </a:rPr>
              <a:t>rDistFun=</a:t>
            </a:r>
            <a:r>
              <a:rPr>
                <a:latin typeface="Courier"/>
              </a:rPr>
              <a:t>rbeta,</a:t>
            </a:r>
            <a:r>
              <a:rPr>
                <a:solidFill>
                  <a:srgbClr val="7D9029"/>
                </a:solidFill>
                <a:latin typeface="Courier"/>
              </a:rPr>
              <a:t>shape1=</a:t>
            </a:r>
            <a:r>
              <a:rPr>
                <a:solidFill>
                  <a:srgbClr val="40A070"/>
                </a:solidFill>
                <a:latin typeface="Courier"/>
              </a:rPr>
              <a:t>0.5</a:t>
            </a:r>
            <a:r>
              <a:rPr>
                <a:latin typeface="Courier"/>
              </a:rPr>
              <a:t>,</a:t>
            </a:r>
            <a:r>
              <a:rPr>
                <a:solidFill>
                  <a:srgbClr val="7D9029"/>
                </a:solidFill>
                <a:latin typeface="Courier"/>
              </a:rPr>
              <a:t>shape2=</a:t>
            </a:r>
            <a:r>
              <a:rPr>
                <a:solidFill>
                  <a:srgbClr val="40A070"/>
                </a:solidFill>
                <a:latin typeface="Courier"/>
              </a:rPr>
              <a:t>0.5</a:t>
            </a:r>
            <a:r>
              <a:rPr>
                <a:latin typeface="Courier"/>
              </a:rPr>
              <a:t>,</a:t>
            </a:r>
            <a:r>
              <a:rPr>
                <a:solidFill>
                  <a:srgbClr val="7D9029"/>
                </a:solidFill>
                <a:latin typeface="Courier"/>
              </a:rPr>
              <a:t>xlim=</a:t>
            </a:r>
            <a:r>
              <a:rPr>
                <a:solidFill>
                  <a:srgbClr val="06287E"/>
                </a:solidFill>
                <a:latin typeface="Courier"/>
              </a:rPr>
              <a:t>c</a:t>
            </a:r>
            <a:r>
              <a:rPr>
                <a:latin typeface="Courier"/>
              </a:rPr>
              <a:t>(</a:t>
            </a:r>
            <a:r>
              <a:rPr>
                <a:solidFill>
                  <a:srgbClr val="40A070"/>
                </a:solidFill>
                <a:latin typeface="Courier"/>
              </a:rPr>
              <a:t>0</a:t>
            </a:r>
            <a:r>
              <a:rPr>
                <a:latin typeface="Courier"/>
              </a:rPr>
              <a:t>,</a:t>
            </a:r>
            <a:r>
              <a:rPr>
                <a:solidFill>
                  <a:srgbClr val="40A070"/>
                </a:solidFill>
                <a:latin typeface="Courier"/>
              </a:rPr>
              <a:t>1</a:t>
            </a:r>
            <a:r>
              <a:rPr>
                <a:latin typeface="Courier"/>
              </a:rPr>
              <a:t>))</a:t>
            </a:r>
          </a:p>
        </p:txBody>
      </p:sp>
      <p:pic>
        <p:nvPicPr>
          <p:cNvPr id="3" name="Picture 1" descr="LIGHT_CSW_Session2_BasicStatisticalAnalysis_files/figure-pptx/unnamed-chunk-16-1.png"/>
          <p:cNvPicPr>
            <a:picLocks noGrp="1" noChangeAspect="1"/>
          </p:cNvPicPr>
          <p:nvPr/>
        </p:nvPicPr>
        <p:blipFill>
          <a:blip r:embed="rId2"/>
          <a:stretch>
            <a:fillRect/>
          </a:stretch>
        </p:blipFill>
        <p:spPr bwMode="auto">
          <a:xfrm>
            <a:off x="5181600" y="18161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34</a:t>
            </a:fld>
            <a:endParaRPr lang="en-GB"/>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0" y="-57227"/>
            <a:ext cx="8590643" cy="1223969"/>
          </a:xfrm>
        </p:spPr>
        <p:txBody>
          <a:bodyPr/>
          <a:lstStyle/>
          <a:p>
            <a:pPr marL="0" lvl="0" indent="0">
              <a:buNone/>
            </a:pPr>
            <a:r>
              <a:t>Probability theory: Central Limit Theorem</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lvl="0" indent="0">
              <a:buNone/>
            </a:pPr>
            <a:r>
              <a:rPr>
                <a:solidFill>
                  <a:srgbClr val="06287E"/>
                </a:solidFill>
                <a:latin typeface="Courier"/>
              </a:rPr>
              <a:t>generateMeans</a:t>
            </a:r>
            <a:r>
              <a:rPr>
                <a:latin typeface="Courier"/>
              </a:rPr>
              <a:t>(</a:t>
            </a:r>
            <a:r>
              <a:rPr>
                <a:solidFill>
                  <a:srgbClr val="7D9029"/>
                </a:solidFill>
                <a:latin typeface="Courier"/>
              </a:rPr>
              <a:t>rDistFun=</a:t>
            </a:r>
            <a:r>
              <a:rPr>
                <a:latin typeface="Courier"/>
              </a:rPr>
              <a:t>rbinom,</a:t>
            </a:r>
            <a:r>
              <a:rPr>
                <a:solidFill>
                  <a:srgbClr val="7D9029"/>
                </a:solidFill>
                <a:latin typeface="Courier"/>
              </a:rPr>
              <a:t>size=</a:t>
            </a:r>
            <a:r>
              <a:rPr>
                <a:solidFill>
                  <a:srgbClr val="40A070"/>
                </a:solidFill>
                <a:latin typeface="Courier"/>
              </a:rPr>
              <a:t>2</a:t>
            </a:r>
            <a:r>
              <a:rPr>
                <a:latin typeface="Courier"/>
              </a:rPr>
              <a:t>,</a:t>
            </a:r>
            <a:r>
              <a:rPr>
                <a:solidFill>
                  <a:srgbClr val="7D9029"/>
                </a:solidFill>
                <a:latin typeface="Courier"/>
              </a:rPr>
              <a:t>prob=</a:t>
            </a:r>
            <a:r>
              <a:rPr>
                <a:solidFill>
                  <a:srgbClr val="40A070"/>
                </a:solidFill>
                <a:latin typeface="Courier"/>
              </a:rPr>
              <a:t>0.25</a:t>
            </a:r>
            <a:r>
              <a:rPr>
                <a:latin typeface="Courier"/>
              </a:rPr>
              <a:t>,</a:t>
            </a:r>
            <a:r>
              <a:rPr>
                <a:solidFill>
                  <a:srgbClr val="7D9029"/>
                </a:solidFill>
                <a:latin typeface="Courier"/>
              </a:rPr>
              <a:t>xlim=</a:t>
            </a:r>
            <a:r>
              <a:rPr>
                <a:solidFill>
                  <a:srgbClr val="06287E"/>
                </a:solidFill>
                <a:latin typeface="Courier"/>
              </a:rPr>
              <a:t>c</a:t>
            </a:r>
            <a:r>
              <a:rPr>
                <a:latin typeface="Courier"/>
              </a:rPr>
              <a:t>(</a:t>
            </a:r>
            <a:r>
              <a:rPr>
                <a:solidFill>
                  <a:srgbClr val="40A070"/>
                </a:solidFill>
                <a:latin typeface="Courier"/>
              </a:rPr>
              <a:t>0</a:t>
            </a:r>
            <a:r>
              <a:rPr>
                <a:latin typeface="Courier"/>
              </a:rPr>
              <a:t>,</a:t>
            </a:r>
            <a:r>
              <a:rPr>
                <a:solidFill>
                  <a:srgbClr val="40A070"/>
                </a:solidFill>
                <a:latin typeface="Courier"/>
              </a:rPr>
              <a:t>2</a:t>
            </a:r>
            <a:r>
              <a:rPr>
                <a:latin typeface="Courier"/>
              </a:rPr>
              <a:t>))</a:t>
            </a:r>
          </a:p>
        </p:txBody>
      </p:sp>
      <p:pic>
        <p:nvPicPr>
          <p:cNvPr id="3" name="Picture 1" descr="LIGHT_CSW_Session2_BasicStatisticalAnalysis_files/figure-pptx/unnamed-chunk-17-1.png"/>
          <p:cNvPicPr>
            <a:picLocks noGrp="1" noChangeAspect="1"/>
          </p:cNvPicPr>
          <p:nvPr/>
        </p:nvPicPr>
        <p:blipFill>
          <a:blip r:embed="rId2"/>
          <a:stretch>
            <a:fillRect/>
          </a:stretch>
        </p:blipFill>
        <p:spPr bwMode="auto">
          <a:xfrm>
            <a:off x="5181600" y="18161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35</a:t>
            </a:fld>
            <a:endParaRPr lang="en-GB"/>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lstStyle/>
          <a:p>
            <a:pPr marL="0" lvl="0" indent="0">
              <a:buNone/>
            </a:pPr>
            <a:r>
              <a:t>Study designs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36</a:t>
            </a:fld>
            <a:endParaRPr lang="en-GB"/>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Study design</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Research question</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b="1"/>
          </a:p>
          <a:p>
            <a:pPr marL="0" lvl="0" indent="0">
              <a:buNone/>
            </a:pPr>
            <a:r>
              <a:t>Any study starts with a hypothesis which in turn is used to define one or several study question(s).</a:t>
            </a:r>
          </a:p>
          <a:p>
            <a:pPr marL="0" lvl="0" indent="0">
              <a:buNone/>
            </a:pPr>
            <a:r>
              <a:t>The study question determines what design is needed or optimal to answer the question.</a:t>
            </a:r>
          </a:p>
          <a:p>
            <a:pPr marL="0" lvl="0" indent="0">
              <a:buNone/>
            </a:pPr>
            <a:r>
              <a:t>(Medical) research questions should follow the </a:t>
            </a:r>
            <a:r>
              <a:rPr b="1"/>
              <a:t>PICOT</a:t>
            </a:r>
            <a:r>
              <a:t> mnemonic:</a:t>
            </a:r>
          </a:p>
          <a:p>
            <a:pPr lvl="0"/>
            <a:r>
              <a:rPr b="1"/>
              <a:t>P</a:t>
            </a:r>
            <a:r>
              <a:t>opulation - who do you need to study?</a:t>
            </a:r>
          </a:p>
          <a:p>
            <a:pPr lvl="0"/>
            <a:r>
              <a:rPr b="1"/>
              <a:t>I</a:t>
            </a:r>
            <a:r>
              <a:t>ntervention (if applicable) - what treatment are you investigating?</a:t>
            </a:r>
          </a:p>
          <a:p>
            <a:pPr lvl="0"/>
            <a:r>
              <a:rPr b="1"/>
              <a:t>C</a:t>
            </a:r>
            <a:r>
              <a:t>omparison - which groups / exposures are you comparing, what is the control?</a:t>
            </a:r>
          </a:p>
          <a:p>
            <a:pPr lvl="0"/>
            <a:r>
              <a:rPr b="1"/>
              <a:t>O</a:t>
            </a:r>
            <a:r>
              <a:t>utcome - what are you planning to measure?</a:t>
            </a:r>
          </a:p>
          <a:p>
            <a:pPr lvl="0"/>
            <a:r>
              <a:rPr b="1"/>
              <a:t>T</a:t>
            </a:r>
            <a:r>
              <a:t>ime - over what duration will you collect data?</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37</a:t>
            </a:fld>
            <a:endParaRPr lang="en-GB"/>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Study design</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Cross-sectional studies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b="1"/>
          </a:p>
          <a:p>
            <a:pPr lvl="0"/>
            <a:r>
              <a:t>The study is conducted once in a defined population at a specific point in time.</a:t>
            </a:r>
          </a:p>
          <a:p>
            <a:pPr lvl="0"/>
            <a:r>
              <a:t>Get a snapshot of variables of interest (e.g. frequency of an exposure or prevalence of an outcome) for study population at that point in time.</a:t>
            </a:r>
          </a:p>
          <a:p>
            <a:pPr lvl="0"/>
            <a:r>
              <a:t>Can be descriptive or analytical (e.g. if frequency of outcome is compared according to exposure status).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38</a:t>
            </a:fld>
            <a:endParaRPr lang="en-GB"/>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Study design</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Cohort studies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b="1"/>
          </a:p>
          <a:p>
            <a:pPr lvl="0"/>
            <a:r>
              <a:t>Recruit from study population at a specific point in time, but then follow this group / cohort over time.</a:t>
            </a:r>
          </a:p>
          <a:p>
            <a:pPr lvl="0"/>
            <a:r>
              <a:t>Usually individuals already with the outcome of interest are excluded from recruitment.</a:t>
            </a:r>
          </a:p>
          <a:p>
            <a:pPr lvl="0"/>
            <a:r>
              <a:t>Observe outcome(s) of interest as they occur.</a:t>
            </a:r>
          </a:p>
          <a:p>
            <a:pPr lvl="0"/>
            <a:r>
              <a:t>Can be prospective or retrospective.</a:t>
            </a:r>
          </a:p>
          <a:p>
            <a:pPr lvl="0"/>
            <a:r>
              <a:t>Can be descriptive or analytical (e.g. if frequency of outcome is compared according to exposure status).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39</a:t>
            </a:fld>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Introduction: Learning outcomes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457200" lvl="0" indent="-457200">
              <a:buAutoNum type="arabicPeriod"/>
            </a:pPr>
            <a:r>
              <a:rPr b="1"/>
              <a:t>KNOW R</a:t>
            </a:r>
            <a:r>
              <a:t>: Explain know what R is &amp; what it can do.</a:t>
            </a:r>
          </a:p>
          <a:p>
            <a:pPr marL="457200" lvl="0" indent="-457200">
              <a:buAutoNum type="arabicPeriod"/>
            </a:pPr>
            <a:r>
              <a:rPr b="1"/>
              <a:t>KNOW R RESOURCES</a:t>
            </a:r>
            <a:r>
              <a:t>: List useful R resources and access them.</a:t>
            </a:r>
          </a:p>
          <a:p>
            <a:pPr marL="457200" lvl="0" indent="-457200">
              <a:buAutoNum type="arabicPeriod"/>
            </a:pPr>
            <a:r>
              <a:rPr b="1"/>
              <a:t>DO R</a:t>
            </a:r>
            <a:r>
              <a:t>: Perform basic operations relevant for your research in R:</a:t>
            </a:r>
          </a:p>
          <a:p>
            <a:pPr marL="914400" lvl="1" indent="-457200">
              <a:buAutoNum type="alphaLcPeriod"/>
            </a:pPr>
            <a:r>
              <a:t>Read data into R &amp; write data or results to the harddrive.</a:t>
            </a:r>
          </a:p>
          <a:p>
            <a:pPr marL="914400" lvl="1" indent="-457200">
              <a:buAutoNum type="alphaLcPeriod"/>
            </a:pPr>
            <a:r>
              <a:t>Manipulate &amp; use different object types.</a:t>
            </a:r>
          </a:p>
          <a:p>
            <a:pPr marL="914400" lvl="1" indent="-457200">
              <a:buAutoNum type="alphaLcPeriod"/>
            </a:pPr>
            <a:r>
              <a:t>Write &amp; use functions in R</a:t>
            </a:r>
          </a:p>
          <a:p>
            <a:pPr marL="914400" lvl="1" indent="-457200">
              <a:buAutoNum type="alphaLcPeriod"/>
            </a:pPr>
            <a:r>
              <a:t>Perform basic analyses on a dataset: mean, standard deviation, linear regression.</a:t>
            </a:r>
          </a:p>
          <a:p>
            <a:pPr marL="914400" lvl="1" indent="-457200">
              <a:buAutoNum type="alphaLcPeriod"/>
            </a:pPr>
            <a:r>
              <a:t>Produce various standard graphs and tables</a:t>
            </a:r>
          </a:p>
          <a:p>
            <a:pPr marL="457200" lvl="0" indent="-457200">
              <a:buAutoNum type="arabicPeriod"/>
            </a:pPr>
            <a:r>
              <a:rPr b="1"/>
              <a:t>UNDERSTAND STUDY DESIGNS</a:t>
            </a:r>
            <a:r>
              <a:t>: Recommend appropriate designs &amp; analyses.</a:t>
            </a:r>
          </a:p>
          <a:p>
            <a:pPr marL="457200" lvl="0" indent="-457200">
              <a:buAutoNum type="arabicPeriod"/>
            </a:pPr>
            <a:r>
              <a:rPr b="1"/>
              <a:t>COMPREHEND OPEN SCIENCE</a:t>
            </a:r>
            <a:r>
              <a:t>: Summarise principles of open, reproducible research.</a:t>
            </a:r>
          </a:p>
          <a:p>
            <a:pPr marL="457200" lvl="0" indent="-457200">
              <a:buAutoNum type="arabicPeriod"/>
            </a:pPr>
            <a:r>
              <a:rPr b="1"/>
              <a:t>DO OPEN SCIENCE WITH R</a:t>
            </a:r>
            <a:r>
              <a:t>: Use R scripts, R markdown / quarto, &amp; GitHub.</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a:t>
            </a:fld>
            <a:endParaRPr lang="en-GB"/>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Study design</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Case-control studies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b="1"/>
          </a:p>
          <a:p>
            <a:pPr lvl="0"/>
            <a:r>
              <a:t>Recruit individuals with a specific outcome of interest (cases).</a:t>
            </a:r>
          </a:p>
          <a:p>
            <a:pPr lvl="0"/>
            <a:r>
              <a:t>Recruit from a representative group of individuals without the outcome (controls).</a:t>
            </a:r>
          </a:p>
          <a:p>
            <a:pPr lvl="0"/>
            <a:r>
              <a:t>Compare cases and controls to assess differences in past exposures or personal characteristics to identify one or more risk factors.</a:t>
            </a:r>
          </a:p>
          <a:p>
            <a:pPr lvl="0"/>
            <a:r>
              <a:t>Useful / efficient when cases are rare in the population.</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40</a:t>
            </a:fld>
            <a:endParaRPr lang="en-GB"/>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Study design</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Interventional and experimental studies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b="1"/>
          </a:p>
          <a:p>
            <a:pPr lvl="0"/>
            <a:r>
              <a:t>Rather than </a:t>
            </a:r>
            <a:r>
              <a:rPr i="1"/>
              <a:t>observing</a:t>
            </a:r>
            <a:r>
              <a:t> exposures and outcomes, researcher is in control of exposure:</a:t>
            </a:r>
          </a:p>
          <a:p>
            <a:pPr lvl="1"/>
            <a:r>
              <a:t>Allocate (typically randomly) exposure (the intervention) to one group.</a:t>
            </a:r>
          </a:p>
          <a:p>
            <a:pPr lvl="1"/>
            <a:r>
              <a:t>Another group allocated to no intervention (control or standard of care).</a:t>
            </a:r>
          </a:p>
          <a:p>
            <a:pPr lvl="0"/>
            <a:r>
              <a:t>Follow the groups up over time.</a:t>
            </a:r>
          </a:p>
          <a:p>
            <a:pPr lvl="0"/>
            <a:r>
              <a:t>Compare outcome(s) of interest in the intervention and control groups.</a:t>
            </a:r>
          </a:p>
          <a:p>
            <a:pPr lvl="0"/>
            <a:r>
              <a:t>Can have more than one intervention arm.</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41</a:t>
            </a:fld>
            <a:endParaRPr lang="en-GB"/>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Study design</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Types of interventional studies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b="1"/>
          </a:p>
          <a:p>
            <a:pPr lvl="0"/>
            <a:r>
              <a:t>Randomised controlled trial (gold standard)</a:t>
            </a:r>
          </a:p>
          <a:p>
            <a:pPr lvl="1"/>
            <a:r>
              <a:t>Randomised means allocation to the groups is random (note that random allocation is not the same as random sampling)</a:t>
            </a:r>
          </a:p>
          <a:p>
            <a:pPr lvl="1"/>
            <a:r>
              <a:t>Controlled means one group receives the intervention while another does not</a:t>
            </a:r>
          </a:p>
          <a:p>
            <a:pPr lvl="1"/>
            <a:r>
              <a:t>Trial means experiment or study</a:t>
            </a:r>
          </a:p>
          <a:p>
            <a:pPr lvl="1"/>
            <a:r>
              <a:t>Randomisation can be at individual or group / cluster (e.g. households, schools, health centres, …) level (CRT)</a:t>
            </a:r>
          </a:p>
          <a:p>
            <a:pPr lvl="1"/>
            <a:r>
              <a:t>CRTs require special sample size and analysis methods</a:t>
            </a:r>
          </a:p>
          <a:p>
            <a:pPr lvl="0"/>
            <a:r>
              <a:t>Quasi-experimental design: no randomization</a:t>
            </a:r>
          </a:p>
          <a:p>
            <a:pPr lvl="1"/>
            <a:r>
              <a:t>Before - after designs.</a:t>
            </a:r>
          </a:p>
          <a:p>
            <a:pPr lvl="1"/>
            <a:r>
              <a:t>Stepped wedge designs.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42</a:t>
            </a:fld>
            <a:endParaRPr lang="en-GB"/>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Study design</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Quick note on ethics in RCTs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b="1"/>
          </a:p>
          <a:p>
            <a:pPr lvl="0"/>
            <a:r>
              <a:t>Recall that an RCT is similar to a cohort (observational) study.</a:t>
            </a:r>
          </a:p>
          <a:p>
            <a:pPr lvl="0"/>
            <a:r>
              <a:t>Differs because RCT allocates the exposure (intervention) rather than observing a naturally occurring exposure.</a:t>
            </a:r>
          </a:p>
          <a:p>
            <a:pPr lvl="0"/>
            <a:r>
              <a:t>Investigator cannot allocate a harmful or withhold a beneficial intervention.</a:t>
            </a:r>
          </a:p>
          <a:p>
            <a:pPr lvl="0"/>
            <a:r>
              <a:t>Equipoise means that there is no evidence that one of the interventions is superior to the other.</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43</a:t>
            </a:fld>
            <a:endParaRPr lang="en-GB"/>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Study design</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General design considerations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b="1"/>
          </a:p>
          <a:p>
            <a:pPr lvl="0"/>
            <a:r>
              <a:t>Research question / hypothesis</a:t>
            </a:r>
          </a:p>
          <a:p>
            <a:pPr lvl="0"/>
            <a:r>
              <a:t>Power &amp; sample size</a:t>
            </a:r>
          </a:p>
          <a:p>
            <a:pPr lvl="0"/>
            <a:r>
              <a:t>Budget</a:t>
            </a:r>
          </a:p>
          <a:p>
            <a:pPr lvl="0"/>
            <a:r>
              <a:t>Logistics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44</a:t>
            </a:fld>
            <a:endParaRPr lang="en-GB"/>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lstStyle/>
          <a:p>
            <a:pPr marL="0" lvl="0" indent="0">
              <a:buNone/>
            </a:pPr>
            <a:r>
              <a:t>Common statistical tests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45</a:t>
            </a:fld>
            <a:endParaRPr lang="en-GB"/>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Studies are designed so as to allow answering one or more </a:t>
            </a:r>
            <a:r>
              <a:rPr b="1"/>
              <a:t>research questions</a:t>
            </a:r>
            <a:r>
              <a:t> which fall broadly into 2 categories:</a:t>
            </a:r>
          </a:p>
          <a:p>
            <a:pPr lvl="0"/>
            <a:r>
              <a:t>Estimation of a parameter of interest.</a:t>
            </a:r>
          </a:p>
          <a:p>
            <a:pPr lvl="0"/>
            <a:r>
              <a:t>Testing a specific hypothesis (e.g. to compare 2 or more group, to interrogate an association between 2 variables, …).</a:t>
            </a:r>
          </a:p>
          <a:p>
            <a:pPr marL="0" lvl="0" indent="0">
              <a:buNone/>
            </a:pPr>
            <a:r>
              <a:t>A </a:t>
            </a:r>
            <a:r>
              <a:rPr b="1"/>
              <a:t>hypothesis</a:t>
            </a:r>
            <a:r>
              <a:t> is defined as:</a:t>
            </a:r>
          </a:p>
          <a:p>
            <a:pPr lvl="0"/>
            <a:r>
              <a:t>A supposition, arrived at from observation or reflection, that leads to refutable predictions.</a:t>
            </a:r>
          </a:p>
          <a:p>
            <a:pPr lvl="0"/>
            <a:r>
              <a:t>Any claim cast in a form that will allow it to be tested and refuted if necessary.</a:t>
            </a:r>
          </a:p>
          <a:p>
            <a:pPr marL="0" lvl="0" indent="0">
              <a:buNone/>
            </a:pPr>
            <a:r>
              <a:t>Underlying Statistical Principles:</a:t>
            </a:r>
          </a:p>
          <a:p>
            <a:pPr lvl="0"/>
            <a:r>
              <a:t>A hypothesis is either true or not in the real world.</a:t>
            </a:r>
          </a:p>
          <a:p>
            <a:pPr lvl="0"/>
            <a:r>
              <a:t>We cannot study the whole world; therefore we must test a hypothesis in a sample.</a:t>
            </a:r>
          </a:p>
          <a:p>
            <a:pPr lvl="0"/>
            <a:r>
              <a:t>Can never absolutely prove (or disprove) the hypothesis.</a:t>
            </a:r>
          </a:p>
          <a:p>
            <a:pPr lvl="0"/>
            <a:r>
              <a:t>Therefore we use statistical tests to determine whether there is sufficient evidence to reject the null hypothesis.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46</a:t>
            </a:fld>
            <a:endParaRPr lang="en-GB"/>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For a formal, statistically principled analysis to test a specific hypothesis, we need several things:</a:t>
            </a:r>
          </a:p>
          <a:p>
            <a:pPr lvl="0"/>
            <a:r>
              <a:t>A </a:t>
            </a:r>
            <a:r>
              <a:rPr b="1"/>
              <a:t>null hypothesis</a:t>
            </a:r>
            <a:r>
              <a:t>: a narrow hypothesis about the data which the researchers aim to refute with observed data. This informs the choice of the </a:t>
            </a:r>
            <a:r>
              <a:rPr b="1"/>
              <a:t>alternative hypothesis</a:t>
            </a:r>
            <a:r>
              <a:t>; this is a usually wide hypothesis about the parameter of interest and is mutually exclusive with the null.</a:t>
            </a:r>
          </a:p>
          <a:p>
            <a:pPr lvl="0"/>
            <a:r>
              <a:t>A </a:t>
            </a:r>
            <a:r>
              <a:rPr b="1"/>
              <a:t>test statistic</a:t>
            </a:r>
            <a:r>
              <a:t>: a random variable dervied from the variables recorded in the data being interrogated.</a:t>
            </a:r>
          </a:p>
          <a:p>
            <a:pPr lvl="0"/>
            <a:r>
              <a:rPr b="1"/>
              <a:t>A distribution of the test statistic under the null</a:t>
            </a:r>
            <a:r>
              <a:t>: Assuming the null hypothesis to be true, this is the distribution of the test statistic. The test statistic is chosen so that if the null is not true, it should have a very different distribution and that difference allows then rejecting the null.</a:t>
            </a:r>
          </a:p>
          <a:p>
            <a:pPr lvl="0"/>
            <a:r>
              <a:rPr b="1"/>
              <a:t>Data</a:t>
            </a:r>
            <a:r>
              <a:t>: Finally data are needed to compute the observed value of the test statistic and to then compute the likelihood of observing that value if the null hypothesis is true.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47</a:t>
            </a:fld>
            <a:endParaRPr lang="en-GB"/>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There are many different statistical tests and we will cover several today. The general procedure / algorithm for all of these is the same:</a:t>
            </a:r>
          </a:p>
          <a:p>
            <a:pPr lvl="0"/>
            <a:r>
              <a:t>Articulate a research question.</a:t>
            </a:r>
          </a:p>
          <a:p>
            <a:pPr lvl="0"/>
            <a:r>
              <a:t>Formulate a testable (narrow) null hypothesis H</a:t>
            </a:r>
            <a:r>
              <a:rPr baseline="-25000"/>
              <a:t>0</a:t>
            </a:r>
            <a:r>
              <a:t> and a (wide) alternative hypothesis H</a:t>
            </a:r>
            <a:r>
              <a:rPr baseline="-25000"/>
              <a:t>1</a:t>
            </a:r>
            <a:r>
              <a:t> reflecting the research question.</a:t>
            </a:r>
          </a:p>
          <a:p>
            <a:pPr lvl="0"/>
            <a:r>
              <a:t>Define the decision rule:</a:t>
            </a:r>
          </a:p>
          <a:p>
            <a:pPr lvl="1"/>
            <a:r>
              <a:t>Define a test statistic.</a:t>
            </a:r>
          </a:p>
          <a:p>
            <a:pPr lvl="1"/>
            <a:r>
              <a:t>Derive the distribution of the test statistics under H</a:t>
            </a:r>
            <a:r>
              <a:rPr baseline="-25000"/>
              <a:t>0</a:t>
            </a:r>
            <a:r>
              <a:t>.</a:t>
            </a:r>
          </a:p>
          <a:p>
            <a:pPr lvl="1"/>
            <a:r>
              <a:t>Define the decision rule (based on the p-value - see below).</a:t>
            </a:r>
          </a:p>
          <a:p>
            <a:pPr lvl="0"/>
            <a:r>
              <a:t>Collect data.</a:t>
            </a:r>
          </a:p>
          <a:p>
            <a:pPr lvl="0"/>
            <a:r>
              <a:t>Calculate the test statistic and calculate the probability, the so-called </a:t>
            </a:r>
            <a:r>
              <a:rPr b="1"/>
              <a:t>p-value</a:t>
            </a:r>
            <a:r>
              <a:t>, of observing a value of the test statistic that is as extreme or more extreme than the observed value, assuming the null distribution to hold.</a:t>
            </a:r>
          </a:p>
          <a:p>
            <a:pPr lvl="0"/>
            <a:r>
              <a:t>Make a decision to reject H</a:t>
            </a:r>
            <a:r>
              <a:rPr baseline="-25000"/>
              <a:t>0</a:t>
            </a:r>
            <a:r>
              <a:t> in favour of H</a:t>
            </a:r>
            <a:r>
              <a:rPr baseline="-25000"/>
              <a:t>1</a:t>
            </a:r>
            <a:r>
              <a:t> or not.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48</a:t>
            </a:fld>
            <a:endParaRPr lang="en-GB"/>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One- and two-tailed hypotheses</a:t>
            </a:r>
          </a:p>
          <a:p>
            <a:pPr lvl="0"/>
            <a:r>
              <a:t>One-tailed (one-sided) hypotheses specify a direction of effect (e.g. direction of an association between a predictor and outcome variable).</a:t>
            </a:r>
          </a:p>
          <a:p>
            <a:pPr lvl="1"/>
            <a:r>
              <a:t>E.g. A new drug (Drug A) for malaria prophylaxis has better efficacy in preventing malaria in contrast to a currently approved drug (Drug B).</a:t>
            </a:r>
          </a:p>
          <a:p>
            <a:pPr lvl="0"/>
            <a:r>
              <a:t>Two-tailed (two-sided) hypotheses specify only that there is an effect or that a certain parameter is equal to a specific value; they does not specify a direction.</a:t>
            </a:r>
          </a:p>
          <a:p>
            <a:pPr lvl="1"/>
            <a:r>
              <a:t>E.g. The new drug (Drug A) for malaria prophylaxis has a different efficacy in preventing malaria in contrast to a currently approved drug (Drug B).</a:t>
            </a:r>
          </a:p>
          <a:p>
            <a:pPr lvl="1"/>
            <a:r>
              <a:t>In other words, Drug A could be worse than Drug B OR Drug A could be better than Drug B.</a:t>
            </a:r>
          </a:p>
          <a:p>
            <a:pPr lvl="0"/>
            <a:r>
              <a:t>Unless there are very clear reasons why a direction can only be in a certain direction, a two-tailed test should be preferred and is also, for the same level of significance, more conservative.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49</a:t>
            </a:fld>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Introduction: Data for today’s session</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Please download and read into R the 2 datasets from GitHub:</a:t>
            </a:r>
          </a:p>
          <a:p>
            <a:pPr lvl="0"/>
            <a:r>
              <a:rPr>
                <a:latin typeface="Courier"/>
              </a:rPr>
              <a:t>btTBreg.csv</a:t>
            </a:r>
            <a:r>
              <a:t> - TB registration data from Blantyre, Malawi</a:t>
            </a:r>
          </a:p>
          <a:p>
            <a:pPr lvl="0"/>
            <a:r>
              <a:rPr>
                <a:latin typeface="Courier"/>
              </a:rPr>
              <a:t>adolescent_small.csv</a:t>
            </a:r>
            <a:r>
              <a:t> - a dataset on adolescents admitted to a hospital in Malawi</a:t>
            </a:r>
          </a:p>
          <a:p>
            <a:pPr lvl="0"/>
            <a:r>
              <a:rPr>
                <a:latin typeface="Courier"/>
              </a:rPr>
              <a:t>stcp-Rdataset-birthweight_reduced.csv</a:t>
            </a:r>
            <a:r>
              <a:t> - a data containing data from 42 babies and their mothers in the UK</a:t>
            </a:r>
          </a:p>
          <a:p>
            <a:pPr lvl="0" indent="0">
              <a:buNone/>
            </a:pPr>
            <a:r>
              <a:rPr>
                <a:latin typeface="Courier"/>
              </a:rPr>
              <a:t>dfTb </a:t>
            </a:r>
            <a:r>
              <a:rPr>
                <a:solidFill>
                  <a:srgbClr val="007020"/>
                </a:solidFill>
                <a:latin typeface="Courier"/>
              </a:rPr>
              <a:t>&lt;-</a:t>
            </a:r>
            <a:r>
              <a:rPr>
                <a:latin typeface="Courier"/>
              </a:rPr>
              <a:t> </a:t>
            </a:r>
            <a:r>
              <a:rPr>
                <a:solidFill>
                  <a:srgbClr val="06287E"/>
                </a:solidFill>
                <a:latin typeface="Courier"/>
              </a:rPr>
              <a:t>read.csv</a:t>
            </a:r>
            <a:r>
              <a:rPr>
                <a:latin typeface="Courier"/>
              </a:rPr>
              <a:t>(</a:t>
            </a:r>
            <a:r>
              <a:rPr>
                <a:solidFill>
                  <a:srgbClr val="4070A0"/>
                </a:solidFill>
                <a:latin typeface="Courier"/>
              </a:rPr>
              <a:t>"dataAndSupportDocs/btTBreg.csv"</a:t>
            </a:r>
            <a:r>
              <a:rPr>
                <a:latin typeface="Courier"/>
              </a:rPr>
              <a:t>,</a:t>
            </a:r>
            <a:r>
              <a:rPr>
                <a:solidFill>
                  <a:srgbClr val="7D9029"/>
                </a:solidFill>
                <a:latin typeface="Courier"/>
              </a:rPr>
              <a:t>header =</a:t>
            </a:r>
            <a:r>
              <a:rPr>
                <a:latin typeface="Courier"/>
              </a:rPr>
              <a:t> </a:t>
            </a:r>
            <a:r>
              <a:rPr>
                <a:solidFill>
                  <a:srgbClr val="880000"/>
                </a:solidFill>
                <a:latin typeface="Courier"/>
              </a:rPr>
              <a:t>TRUE</a:t>
            </a:r>
            <a:r>
              <a:rPr>
                <a:latin typeface="Courier"/>
              </a:rPr>
              <a:t>)</a:t>
            </a:r>
            <a:br/>
            <a:r>
              <a:rPr>
                <a:latin typeface="Courier"/>
              </a:rPr>
              <a:t>dfAdo </a:t>
            </a:r>
            <a:r>
              <a:rPr>
                <a:solidFill>
                  <a:srgbClr val="007020"/>
                </a:solidFill>
                <a:latin typeface="Courier"/>
              </a:rPr>
              <a:t>&lt;-</a:t>
            </a:r>
            <a:r>
              <a:rPr>
                <a:latin typeface="Courier"/>
              </a:rPr>
              <a:t> </a:t>
            </a:r>
            <a:r>
              <a:rPr>
                <a:solidFill>
                  <a:srgbClr val="06287E"/>
                </a:solidFill>
                <a:latin typeface="Courier"/>
              </a:rPr>
              <a:t>read.csv</a:t>
            </a:r>
            <a:r>
              <a:rPr>
                <a:latin typeface="Courier"/>
              </a:rPr>
              <a:t>(</a:t>
            </a:r>
            <a:r>
              <a:rPr>
                <a:solidFill>
                  <a:srgbClr val="4070A0"/>
                </a:solidFill>
                <a:latin typeface="Courier"/>
              </a:rPr>
              <a:t>"dataAndSupportDocs/adolescent_small.csv"</a:t>
            </a:r>
            <a:r>
              <a:rPr>
                <a:latin typeface="Courier"/>
              </a:rPr>
              <a:t>,</a:t>
            </a:r>
            <a:r>
              <a:rPr>
                <a:solidFill>
                  <a:srgbClr val="7D9029"/>
                </a:solidFill>
                <a:latin typeface="Courier"/>
              </a:rPr>
              <a:t>header =</a:t>
            </a:r>
            <a:r>
              <a:rPr>
                <a:latin typeface="Courier"/>
              </a:rPr>
              <a:t> </a:t>
            </a:r>
            <a:r>
              <a:rPr>
                <a:solidFill>
                  <a:srgbClr val="880000"/>
                </a:solidFill>
                <a:latin typeface="Courier"/>
              </a:rPr>
              <a:t>TRUE</a:t>
            </a:r>
            <a:r>
              <a:rPr>
                <a:latin typeface="Courier"/>
              </a:rPr>
              <a:t>)</a:t>
            </a:r>
            <a:br/>
            <a:r>
              <a:rPr>
                <a:latin typeface="Courier"/>
              </a:rPr>
              <a:t>dfBw</a:t>
            </a:r>
            <a:r>
              <a:rPr>
                <a:solidFill>
                  <a:srgbClr val="007020"/>
                </a:solidFill>
                <a:latin typeface="Courier"/>
              </a:rPr>
              <a:t>&lt;-</a:t>
            </a:r>
            <a:r>
              <a:rPr>
                <a:solidFill>
                  <a:srgbClr val="06287E"/>
                </a:solidFill>
                <a:latin typeface="Courier"/>
              </a:rPr>
              <a:t>read.csv</a:t>
            </a:r>
            <a:r>
              <a:rPr>
                <a:latin typeface="Courier"/>
              </a:rPr>
              <a:t>(</a:t>
            </a:r>
            <a:r>
              <a:rPr>
                <a:solidFill>
                  <a:srgbClr val="4070A0"/>
                </a:solidFill>
                <a:latin typeface="Courier"/>
              </a:rPr>
              <a:t>"dataAndSupportDocs/stcp-Rdataset-birthweight_reduced.csv"</a:t>
            </a:r>
            <a:r>
              <a:rPr>
                <a:latin typeface="Courier"/>
              </a:rPr>
              <a:t>)</a:t>
            </a:r>
            <a:br/>
            <a:r>
              <a:rPr>
                <a:latin typeface="Courier"/>
              </a:rPr>
              <a:t>  </a:t>
            </a:r>
            <a:r>
              <a:rPr i="1">
                <a:solidFill>
                  <a:srgbClr val="60A0B0"/>
                </a:solidFill>
                <a:latin typeface="Courier"/>
              </a:rPr>
              <a:t># Data contributed by Ellen Marshall, Sheffield Hallam University</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a:t>
            </a:fld>
            <a:endParaRPr lang="en-GB"/>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0" y="-57227"/>
            <a:ext cx="8590643" cy="1223969"/>
          </a:xfrm>
        </p:spPr>
        <p:txBody>
          <a:bodyPr/>
          <a:lstStyle/>
          <a:p>
            <a:pPr marL="0" lvl="0" indent="0">
              <a:buNone/>
            </a:pPr>
            <a:r>
              <a:t>Common statistical tests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t>When doing a statistical test, we can end up making two different types of error:</a:t>
            </a:r>
          </a:p>
          <a:p>
            <a:pPr marL="457200" lvl="0" indent="-457200">
              <a:buAutoNum type="arabicPeriod"/>
            </a:pPr>
            <a:r>
              <a:t>FALSE POSITIVE: We falsely reject a null hypothesis that is true. This is called a </a:t>
            </a:r>
            <a:r>
              <a:rPr b="1"/>
              <a:t>Type I error</a:t>
            </a:r>
            <a:r>
              <a:t>.</a:t>
            </a:r>
          </a:p>
          <a:p>
            <a:pPr marL="457200" lvl="0" indent="-457200">
              <a:buAutoNum type="arabicPeriod"/>
            </a:pPr>
            <a:r>
              <a:t>FALSE NEGATIVE: We falsely fail to reject a null hypothesis that is not true. This is called a </a:t>
            </a:r>
            <a:r>
              <a:rPr b="1"/>
              <a:t>Type II error</a:t>
            </a:r>
            <a:r>
              <a:t>.</a:t>
            </a:r>
          </a:p>
        </p:txBody>
      </p:sp>
      <p:pic>
        <p:nvPicPr>
          <p:cNvPr id="3" name="Picture 1" descr="fig:  dataAndSupportDocs/errors.png"/>
          <p:cNvPicPr>
            <a:picLocks noGrp="1" noChangeAspect="1"/>
          </p:cNvPicPr>
          <p:nvPr/>
        </p:nvPicPr>
        <p:blipFill>
          <a:blip r:embed="rId2"/>
          <a:stretch>
            <a:fillRect/>
          </a:stretch>
        </p:blipFill>
        <p:spPr bwMode="auto">
          <a:xfrm>
            <a:off x="5181600" y="1739900"/>
            <a:ext cx="6172200" cy="3111500"/>
          </a:xfrm>
          <a:prstGeom prst="rect">
            <a:avLst/>
          </a:prstGeom>
          <a:noFill/>
          <a:ln w="9525">
            <a:noFill/>
            <a:headEnd/>
            <a:tailEnd/>
          </a:ln>
        </p:spPr>
      </p:pic>
      <p:sp>
        <p:nvSpPr>
          <p:cNvPr id="5" name="TextBox 3"/>
          <p:cNvSpPr txBox="1"/>
          <p:nvPr/>
        </p:nvSpPr>
        <p:spPr>
          <a:xfrm>
            <a:off x="5181600" y="5334000"/>
            <a:ext cx="6172200" cy="508000"/>
          </a:xfrm>
          <a:prstGeom prst="rect">
            <a:avLst/>
          </a:prstGeom>
          <a:noFill/>
        </p:spPr>
        <p:txBody>
          <a:bodyPr/>
          <a:lstStyle/>
          <a:p>
            <a:pPr marL="0" lvl="0" indent="0" algn="ctr">
              <a:buNone/>
            </a:pPr>
            <a:r>
              <a:t>Types of errors in hypothesis testing</a:t>
            </a:r>
          </a:p>
        </p:txBody>
      </p:sp>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50</a:t>
            </a:fld>
            <a:endParaRPr lang="en-GB"/>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Confidence level</a:t>
            </a:r>
            <a:r>
              <a:t> and </a:t>
            </a:r>
            <a:r>
              <a:rPr b="1"/>
              <a:t>statistical power</a:t>
            </a:r>
            <a:r>
              <a:t> of a test:</a:t>
            </a:r>
          </a:p>
          <a:p>
            <a:pPr lvl="0"/>
            <a:r>
              <a:t>Confidence level </a:t>
            </a:r>
            <a14:m xmlns:a14="http://schemas.microsoft.com/office/drawing/2010/main">
              <m:oMath xmlns:m="http://schemas.openxmlformats.org/officeDocument/2006/math">
                <m:r>
                  <a:rPr>
                    <a:latin typeface="Cambria Math" panose="02040503050406030204" pitchFamily="18" charset="0"/>
                  </a:rPr>
                  <m:t>𝛼</m:t>
                </m:r>
              </m:oMath>
            </a14:m>
            <a:r>
              <a:t>: This is the probability of making a Type I error (rejecting the null hypothesis when it is true).</a:t>
            </a:r>
          </a:p>
          <a:p>
            <a:pPr lvl="0"/>
            <a:r>
              <a:t>Statistical power: This is the probability of correctly rejecting the null hypothesis. In other words, it is equal to </a:t>
            </a:r>
            <a14:m xmlns:a14="http://schemas.microsoft.com/office/drawing/2010/main">
              <m:oMath xmlns:m="http://schemas.openxmlformats.org/officeDocument/2006/math">
                <m:r>
                  <a:rPr>
                    <a:latin typeface="Cambria Math" panose="02040503050406030204" pitchFamily="18" charset="0"/>
                  </a:rPr>
                  <m:t>1−</m:t>
                </m:r>
                <m:r>
                  <a:rPr>
                    <a:latin typeface="Cambria Math" panose="02040503050406030204" pitchFamily="18" charset="0"/>
                  </a:rPr>
                  <m:t>𝛽</m:t>
                </m:r>
              </m:oMath>
            </a14:m>
            <a:r>
              <a:t> where </a:t>
            </a:r>
            <a14:m xmlns:a14="http://schemas.microsoft.com/office/drawing/2010/main">
              <m:oMath xmlns:m="http://schemas.openxmlformats.org/officeDocument/2006/math">
                <m:r>
                  <a:rPr>
                    <a:latin typeface="Cambria Math" panose="02040503050406030204" pitchFamily="18" charset="0"/>
                  </a:rPr>
                  <m:t>𝛽</m:t>
                </m:r>
              </m:oMath>
            </a14:m>
            <a:r>
              <a:t> is the probability of making a Type II error (failing to reject the null hypothesis when it is actually false).</a:t>
            </a:r>
          </a:p>
          <a:p>
            <a:pPr lvl="0"/>
            <a:r>
              <a:t>Ideally </a:t>
            </a:r>
            <a14:m xmlns:a14="http://schemas.microsoft.com/office/drawing/2010/main">
              <m:oMath xmlns:m="http://schemas.openxmlformats.org/officeDocument/2006/math">
                <m:r>
                  <a:rPr>
                    <a:latin typeface="Cambria Math" panose="02040503050406030204" pitchFamily="18" charset="0"/>
                  </a:rPr>
                  <m:t>𝛼</m:t>
                </m:r>
              </m:oMath>
            </a14:m>
            <a:r>
              <a:t> and </a:t>
            </a:r>
            <a14:m xmlns:a14="http://schemas.microsoft.com/office/drawing/2010/main">
              <m:oMath xmlns:m="http://schemas.openxmlformats.org/officeDocument/2006/math">
                <m:r>
                  <a:rPr>
                    <a:latin typeface="Cambria Math" panose="02040503050406030204" pitchFamily="18" charset="0"/>
                  </a:rPr>
                  <m:t>𝛽</m:t>
                </m:r>
              </m:oMath>
            </a14:m>
            <a:r>
              <a:t> would be set to zero.</a:t>
            </a:r>
          </a:p>
          <a:p>
            <a:pPr lvl="0"/>
            <a:r>
              <a:t>In practice they are made as small as possible (with an obvious trade-off between the two).</a:t>
            </a:r>
          </a:p>
          <a:p>
            <a:pPr lvl="0"/>
            <a:r>
              <a:t>Reducing them both together requires an increase in sample size.</a:t>
            </a:r>
          </a:p>
          <a:p>
            <a:pPr lvl="0"/>
            <a:r>
              <a:t>Most studies use </a:t>
            </a:r>
            <a14:m xmlns:a14="http://schemas.microsoft.com/office/drawing/2010/main">
              <m:oMath xmlns:m="http://schemas.openxmlformats.org/officeDocument/2006/math">
                <m:r>
                  <a:rPr>
                    <a:latin typeface="Cambria Math" panose="02040503050406030204" pitchFamily="18" charset="0"/>
                  </a:rPr>
                  <m:t>𝛼</m:t>
                </m:r>
                <m:r>
                  <a:rPr>
                    <a:latin typeface="Cambria Math" panose="02040503050406030204" pitchFamily="18" charset="0"/>
                  </a:rPr>
                  <m:t>=0.05</m:t>
                </m:r>
              </m:oMath>
            </a14:m>
            <a:r>
              <a:t> and a </a:t>
            </a:r>
            <a14:m xmlns:a14="http://schemas.microsoft.com/office/drawing/2010/main">
              <m:oMath xmlns:m="http://schemas.openxmlformats.org/officeDocument/2006/math">
                <m:r>
                  <a:rPr>
                    <a:latin typeface="Cambria Math" panose="02040503050406030204" pitchFamily="18" charset="0"/>
                  </a:rPr>
                  <m:t>𝛽</m:t>
                </m:r>
                <m:r>
                  <a:rPr>
                    <a:latin typeface="Cambria Math" panose="02040503050406030204" pitchFamily="18" charset="0"/>
                  </a:rPr>
                  <m:t>=0.20</m:t>
                </m:r>
              </m:oMath>
            </a14:m>
            <a:r>
              <a:t> or </a:t>
            </a:r>
            <a14:m xmlns:a14="http://schemas.microsoft.com/office/drawing/2010/main">
              <m:oMath xmlns:m="http://schemas.openxmlformats.org/officeDocument/2006/math">
                <m:r>
                  <a:rPr>
                    <a:latin typeface="Cambria Math" panose="02040503050406030204" pitchFamily="18" charset="0"/>
                  </a:rPr>
                  <m:t>𝛽</m:t>
                </m:r>
                <m:r>
                  <a:rPr>
                    <a:latin typeface="Cambria Math" panose="02040503050406030204" pitchFamily="18" charset="0"/>
                  </a:rPr>
                  <m:t>=0.10</m:t>
                </m:r>
              </m:oMath>
            </a14:m>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51</a:t>
            </a:fld>
            <a:endParaRPr lang="en-GB"/>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Hypothesis testing can be done in different scenarios:</a:t>
            </a:r>
          </a:p>
          <a:p>
            <a:pPr lvl="0"/>
            <a:r>
              <a:t>Is there a difference in means?</a:t>
            </a:r>
          </a:p>
          <a:p>
            <a:pPr lvl="0"/>
            <a:r>
              <a:t>Is there a difference in proportions?</a:t>
            </a:r>
          </a:p>
          <a:p>
            <a:pPr lvl="0"/>
            <a:r>
              <a:t>Difference in odds ratios or relative risks?</a:t>
            </a:r>
          </a:p>
          <a:p>
            <a:pPr lvl="0"/>
            <a:r>
              <a:t>Is a slope of a regression line different from 0?</a:t>
            </a:r>
          </a:p>
          <a:p>
            <a:pPr marL="0" lvl="0" indent="0">
              <a:buNone/>
            </a:pPr>
            <a:r>
              <a:t>More about null and alternative hypotheses:</a:t>
            </a:r>
          </a:p>
          <a:p>
            <a:pPr lvl="0"/>
            <a:r>
              <a:t>Null hypothesis</a:t>
            </a:r>
          </a:p>
          <a:p>
            <a:pPr lvl="1"/>
            <a:r>
              <a:t>Narrow (in two-sided tests) - test statistic takes a single, specific value.</a:t>
            </a:r>
          </a:p>
          <a:p>
            <a:pPr lvl="1"/>
            <a:r>
              <a:t>Usually the hypothesis of no effect / association / difference.</a:t>
            </a:r>
          </a:p>
          <a:p>
            <a:pPr lvl="0"/>
            <a:r>
              <a:t>Alternative hypothesis</a:t>
            </a:r>
          </a:p>
          <a:p>
            <a:pPr lvl="1"/>
            <a:r>
              <a:t>Wide - test statistic can take a large range of values.</a:t>
            </a:r>
          </a:p>
          <a:p>
            <a:pPr lvl="1"/>
            <a:r>
              <a:t>Often the hypothesis held by the researcher.</a:t>
            </a:r>
          </a:p>
          <a:p>
            <a:pPr lvl="1"/>
            <a:r>
              <a:t>Is the opposite of the null hypothesis.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52</a:t>
            </a:fld>
            <a:endParaRPr lang="en-GB"/>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Word of warning: to p or not to p</a:t>
            </a:r>
          </a:p>
          <a:p>
            <a:pPr lvl="0"/>
            <a:r>
              <a:t>Null hypothesis significance testing can overly simplify complex research questions and nuance in analysis can be lost.</a:t>
            </a:r>
          </a:p>
          <a:p>
            <a:pPr lvl="0"/>
            <a:r>
              <a:t>The common choices of </a:t>
            </a:r>
            <a14:m xmlns:a14="http://schemas.microsoft.com/office/drawing/2010/main">
              <m:oMath xmlns:m="http://schemas.openxmlformats.org/officeDocument/2006/math">
                <m:r>
                  <a:rPr>
                    <a:latin typeface="Cambria Math" panose="02040503050406030204" pitchFamily="18" charset="0"/>
                  </a:rPr>
                  <m:t>𝛼</m:t>
                </m:r>
              </m:oMath>
            </a14:m>
            <a:r>
              <a:t> and </a:t>
            </a:r>
            <a14:m xmlns:a14="http://schemas.microsoft.com/office/drawing/2010/main">
              <m:oMath xmlns:m="http://schemas.openxmlformats.org/officeDocument/2006/math">
                <m:r>
                  <a:rPr>
                    <a:latin typeface="Cambria Math" panose="02040503050406030204" pitchFamily="18" charset="0"/>
                  </a:rPr>
                  <m:t>𝛽</m:t>
                </m:r>
              </m:oMath>
            </a14:m>
            <a:r>
              <a:t> are </a:t>
            </a:r>
            <a:r>
              <a:rPr i="1"/>
              <a:t>completely</a:t>
            </a:r>
            <a:r>
              <a:t> arbitrary, set by a bunch of statisticians in the 1930s over a cup of tea (literally – </a:t>
            </a:r>
            <a:r>
              <a:rPr>
                <a:hlinkClick r:id="rId2"/>
              </a:rPr>
              <a:t>https://en.wikipedia.org/wiki/Lady_tasting_tea</a:t>
            </a:r>
            <a:r>
              <a:t>).</a:t>
            </a:r>
          </a:p>
          <a:p>
            <a:pPr lvl="0"/>
            <a:r>
              <a:t>Overall risk of a Type I error increases the more tests you do.</a:t>
            </a:r>
          </a:p>
          <a:p>
            <a:pPr lvl="0"/>
            <a:r>
              <a:t>If you do several tests or fit several models but only report the one that was statistically significant, </a:t>
            </a:r>
            <a:r>
              <a:rPr b="1"/>
              <a:t>you are misleading your readers</a:t>
            </a:r>
            <a:r>
              <a:t>.</a:t>
            </a:r>
          </a:p>
          <a:p>
            <a:pPr lvl="0"/>
            <a:r>
              <a:t>Publication bias and pressure to publish means very bad practices have become established (e.g. p-hacking), contributing to the reproducibility crisis.</a:t>
            </a:r>
          </a:p>
          <a:p>
            <a:pPr lvl="0"/>
            <a:r>
              <a:t>Please read </a:t>
            </a:r>
            <a:r>
              <a:rPr>
                <a:hlinkClick r:id="rId3"/>
              </a:rPr>
              <a:t>https://doi.org/10.1080/00031305.2019.1583913</a:t>
            </a:r>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53</a:t>
            </a:fld>
            <a:endParaRPr lang="en-GB"/>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One-sample t-test</a:t>
            </a:r>
          </a:p>
          <a:p>
            <a:pPr lvl="0"/>
            <a:r>
              <a:t>This test is used to check whether a sample mean is different from a known / hypothesized mean.</a:t>
            </a:r>
          </a:p>
          <a:p>
            <a:pPr lvl="1"/>
            <a:r>
              <a:t>How different is the sample mean from the true population mean?</a:t>
            </a:r>
          </a:p>
          <a:p>
            <a:pPr lvl="0"/>
            <a:r>
              <a:t>Continuous data.</a:t>
            </a:r>
          </a:p>
          <a:p>
            <a:pPr marL="0" lvl="0" indent="0">
              <a:buNone/>
            </a:pPr>
            <a:r>
              <a:t>Assumptions:</a:t>
            </a:r>
          </a:p>
          <a:p>
            <a:pPr lvl="0"/>
            <a:r>
              <a:t>Random sample from the population.</a:t>
            </a:r>
          </a:p>
          <a:p>
            <a:pPr lvl="0"/>
            <a:r>
              <a:t>The data must be continuous.</a:t>
            </a:r>
          </a:p>
          <a:p>
            <a:pPr lvl="0"/>
            <a:r>
              <a:t>The sample mean must follow a normal distribution.</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54</a:t>
            </a:fld>
            <a:endParaRPr lang="en-GB"/>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One-sample t-test</a:t>
            </a:r>
          </a:p>
          <a:p>
            <a:pPr marL="0" lvl="0" indent="0">
              <a:buNone/>
            </a:pPr>
            <a:r>
              <a:t>Let </a:t>
            </a:r>
            <a14:m xmlns:a14="http://schemas.microsoft.com/office/drawing/2010/main">
              <m:oMath xmlns:m="http://schemas.openxmlformats.org/officeDocument/2006/math">
                <m:r>
                  <a:rPr>
                    <a:latin typeface="Cambria Math" panose="02040503050406030204" pitchFamily="18" charset="0"/>
                  </a:rPr>
                  <m:t>𝑋</m:t>
                </m:r>
              </m:oMath>
            </a14:m>
            <a:r>
              <a:t> be the random variable for data that we wish to observe. Let </a:t>
            </a:r>
            <a14:m xmlns:a14="http://schemas.microsoft.com/office/drawing/2010/main">
              <m:oMath xmlns:m="http://schemas.openxmlformats.org/officeDocument/2006/math">
                <m:r>
                  <a:rPr>
                    <a:latin typeface="Cambria Math" panose="02040503050406030204" pitchFamily="18" charset="0"/>
                  </a:rPr>
                  <m:t>𝜇</m:t>
                </m:r>
              </m:oMath>
            </a14:m>
            <a:r>
              <a:t> be the population mean, </a:t>
            </a:r>
            <a14:m xmlns:a14="http://schemas.microsoft.com/office/drawing/2010/main">
              <m:oMath xmlns:m="http://schemas.openxmlformats.org/officeDocument/2006/math">
                <m:acc>
                  <m:accPr>
                    <m:chr m:val="‾"/>
                    <m:ctrlPr>
                      <a:rPr>
                        <a:latin typeface="Cambria Math" panose="02040503050406030204" pitchFamily="18" charset="0"/>
                      </a:rPr>
                    </m:ctrlPr>
                  </m:accPr>
                  <m:e>
                    <m:r>
                      <a:rPr>
                        <a:latin typeface="Cambria Math" panose="02040503050406030204" pitchFamily="18" charset="0"/>
                      </a:rPr>
                      <m:t>𝑥</m:t>
                    </m:r>
                  </m:e>
                </m:acc>
              </m:oMath>
            </a14:m>
            <a:r>
              <a:t> the sample mean of the observed data, </a:t>
            </a:r>
            <a14:m xmlns:a14="http://schemas.microsoft.com/office/drawing/2010/main">
              <m:oMath xmlns:m="http://schemas.openxmlformats.org/officeDocument/2006/math">
                <m:r>
                  <a:rPr>
                    <a:latin typeface="Cambria Math" panose="02040503050406030204" pitchFamily="18" charset="0"/>
                  </a:rPr>
                  <m:t>𝑠</m:t>
                </m:r>
              </m:oMath>
            </a14:m>
            <a:r>
              <a:t> the sample standard deviation and </a:t>
            </a:r>
            <a14:m xmlns:a14="http://schemas.microsoft.com/office/drawing/2010/main">
              <m:oMath xmlns:m="http://schemas.openxmlformats.org/officeDocument/2006/math">
                <m:r>
                  <a:rPr>
                    <a:latin typeface="Cambria Math" panose="02040503050406030204" pitchFamily="18" charset="0"/>
                  </a:rPr>
                  <m:t>𝑛</m:t>
                </m:r>
              </m:oMath>
            </a14:m>
            <a:r>
              <a:t> the number of observations. Let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0</m:t>
                    </m:r>
                  </m:sub>
                </m:sSub>
              </m:oMath>
            </a14:m>
            <a:r>
              <a:t> be the hypothsized null value of the population mean.</a:t>
            </a:r>
          </a:p>
          <a:p>
            <a:pPr lvl="0"/>
            <a:r>
              <a:t>Hypotheses:</a:t>
            </a:r>
          </a:p>
          <a:p>
            <a:pPr lvl="1"/>
            <a:r>
              <a:t>H</a:t>
            </a:r>
            <a:r>
              <a:rPr baseline="-25000"/>
              <a:t>0</a:t>
            </a:r>
            <a:r>
              <a:t>: </a:t>
            </a:r>
            <a14:m xmlns:a14="http://schemas.microsoft.com/office/drawing/2010/main">
              <m:oMath xmlns:m="http://schemas.openxmlformats.org/officeDocument/2006/math">
                <m:r>
                  <a:rPr>
                    <a:latin typeface="Cambria Math" panose="02040503050406030204" pitchFamily="18" charset="0"/>
                  </a:rPr>
                  <m:t>𝜇</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0</m:t>
                    </m:r>
                  </m:sub>
                </m:sSub>
              </m:oMath>
            </a14:m>
            <a:endParaRPr/>
          </a:p>
          <a:p>
            <a:pPr lvl="1"/>
            <a:r>
              <a:t>H</a:t>
            </a:r>
            <a:r>
              <a:rPr baseline="-25000"/>
              <a:t>1</a:t>
            </a:r>
            <a:r>
              <a:t>: </a:t>
            </a:r>
            <a14:m xmlns:a14="http://schemas.microsoft.com/office/drawing/2010/main">
              <m:oMath xmlns:m="http://schemas.openxmlformats.org/officeDocument/2006/math">
                <m:r>
                  <a:rPr>
                    <a:latin typeface="Cambria Math" panose="02040503050406030204" pitchFamily="18" charset="0"/>
                  </a:rPr>
                  <m:t>𝜇</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0</m:t>
                    </m:r>
                  </m:sub>
                </m:sSub>
              </m:oMath>
            </a14:m>
            <a:endParaRPr/>
          </a:p>
          <a:p>
            <a:pPr lvl="0"/>
            <a:r>
              <a:t>Test statistic: difference between sample mean and null value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0</m:t>
                    </m:r>
                  </m:sub>
                </m:sSub>
              </m:oMath>
            </a14:m>
            <a:r>
              <a:t> scaled by the standard error</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𝑇</m:t>
                  </m:r>
                  <m:r>
                    <a:rPr>
                      <a:latin typeface="Cambria Math" panose="02040503050406030204" pitchFamily="18" charset="0"/>
                    </a:rPr>
                    <m:t>=</m:t>
                  </m:r>
                  <m:f>
                    <m:fPr>
                      <m:ctrlPr>
                        <a:rPr i="1">
                          <a:latin typeface="Cambria Math" panose="02040503050406030204" pitchFamily="18" charset="0"/>
                        </a:rPr>
                      </m:ctrlPr>
                    </m:fPr>
                    <m:num>
                      <m:acc>
                        <m:accPr>
                          <m:chr m:val="‾"/>
                          <m:ctrlPr>
                            <a:rPr i="1">
                              <a:latin typeface="Cambria Math" panose="02040503050406030204" pitchFamily="18" charset="0"/>
                            </a:rPr>
                          </m:ctrlPr>
                        </m:accPr>
                        <m:e>
                          <m:r>
                            <a:rPr>
                              <a:latin typeface="Cambria Math" panose="02040503050406030204" pitchFamily="18" charset="0"/>
                            </a:rPr>
                            <m:t>𝑥</m:t>
                          </m:r>
                        </m:e>
                      </m:acc>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0</m:t>
                          </m:r>
                        </m:sub>
                      </m:sSub>
                    </m:num>
                    <m:den>
                      <m:r>
                        <a:rPr>
                          <a:latin typeface="Cambria Math" panose="02040503050406030204" pitchFamily="18" charset="0"/>
                        </a:rPr>
                        <m:t>𝑠</m:t>
                      </m:r>
                      <m:r>
                        <a:rPr>
                          <a:latin typeface="Cambria Math" panose="02040503050406030204" pitchFamily="18" charset="0"/>
                        </a:rPr>
                        <m:t>/</m:t>
                      </m:r>
                      <m:rad>
                        <m:radPr>
                          <m:ctrlPr>
                            <a:rPr i="1">
                              <a:latin typeface="Cambria Math" panose="02040503050406030204" pitchFamily="18" charset="0"/>
                            </a:rPr>
                          </m:ctrlPr>
                        </m:radPr>
                        <m:deg/>
                        <m:e>
                          <m:r>
                            <a:rPr>
                              <a:latin typeface="Cambria Math" panose="02040503050406030204" pitchFamily="18" charset="0"/>
                            </a:rPr>
                            <m:t>𝑛</m:t>
                          </m:r>
                        </m:e>
                      </m:rad>
                    </m:den>
                  </m:f>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𝑡</m:t>
                      </m:r>
                    </m:e>
                    <m:sub>
                      <m:r>
                        <a:rPr>
                          <a:latin typeface="Cambria Math" panose="02040503050406030204" pitchFamily="18" charset="0"/>
                        </a:rPr>
                        <m:t>𝑛</m:t>
                      </m:r>
                      <m:r>
                        <a:rPr>
                          <a:latin typeface="Cambria Math" panose="02040503050406030204" pitchFamily="18" charset="0"/>
                        </a:rPr>
                        <m:t>−1</m:t>
                      </m:r>
                    </m:sub>
                  </m:sSub>
                  <m:r>
                    <a:rPr>
                      <a:latin typeface="Cambria Math" panose="02040503050406030204" pitchFamily="18" charset="0"/>
                    </a:rPr>
                    <m:t> </m:t>
                  </m:r>
                  <m:r>
                    <m:rPr>
                      <m:nor/>
                    </m:rPr>
                    <a:rPr/>
                    <m:t> </m:t>
                  </m:r>
                  <m:r>
                    <m:rPr>
                      <m:nor/>
                    </m:rPr>
                    <a:rPr/>
                    <m:t>under</m:t>
                  </m:r>
                  <m:r>
                    <m:rPr>
                      <m:nor/>
                    </m:rPr>
                    <a:rPr/>
                    <m:t> </m:t>
                  </m:r>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55</a:t>
            </a:fld>
            <a:endParaRPr lang="en-GB"/>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One-sample t-test - PRACTICAL</a:t>
            </a:r>
          </a:p>
          <a:p>
            <a:pPr marL="0" lvl="0" indent="0">
              <a:buNone/>
            </a:pPr>
            <a:r>
              <a:t>Suppose we want to test the hypothesis that the mean age is 24</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=24</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1</m:t>
                      </m:r>
                    </m:sub>
                  </m:sSub>
                  <m:r>
                    <a:rPr>
                      <a:latin typeface="Cambria Math" panose="02040503050406030204" pitchFamily="18" charset="0"/>
                    </a:rPr>
                    <m:t>:</m:t>
                  </m:r>
                  <m:r>
                    <a:rPr>
                      <a:latin typeface="Cambria Math" panose="02040503050406030204" pitchFamily="18" charset="0"/>
                    </a:rPr>
                    <m:t>𝜇</m:t>
                  </m:r>
                  <m:r>
                    <a:rPr>
                      <a:latin typeface="Cambria Math" panose="02040503050406030204" pitchFamily="18" charset="0"/>
                    </a:rPr>
                    <m:t>≠24</m:t>
                  </m:r>
                </m:oMath>
              </m:oMathPara>
            </a14:m>
            <a:endParaRPr/>
          </a:p>
          <a:p>
            <a:pPr lvl="0"/>
            <a:r>
              <a:t>This is a two-sided test.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56</a:t>
            </a:fld>
            <a:endParaRPr lang="en-GB"/>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0" y="-57227"/>
            <a:ext cx="8590643" cy="1223969"/>
          </a:xfrm>
        </p:spPr>
        <p:txBody>
          <a:bodyPr/>
          <a:lstStyle/>
          <a:p>
            <a:pPr marL="0" lvl="0" indent="0">
              <a:buNone/>
            </a:pPr>
            <a:r>
              <a:t>Common statistical tests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rPr b="1"/>
              <a:t>One-sample t-test - PRACTICAL</a:t>
            </a:r>
          </a:p>
          <a:p>
            <a:pPr marL="0" lvl="0" indent="0">
              <a:buNone/>
            </a:pPr>
            <a:r>
              <a:t>ASSUMPTIONS</a:t>
            </a:r>
          </a:p>
          <a:p>
            <a:pPr marL="0" lvl="0" indent="0">
              <a:buNone/>
            </a:pPr>
            <a:r>
              <a:t>Histogram to check normality. We only require the sample mean not the actual data to be normally distributed. However we only have a single observation of the sample mean. Thanks to the CLT, if the sample size is large enough and the distribution of the data is not too wildly non-normal (really severe skew, outliers and extreme values), then this will be met. So check the histogram for the data, but focus on evidence for severe non-normality.</a:t>
            </a:r>
          </a:p>
          <a:p>
            <a:pPr lvl="0" indent="0">
              <a:buNone/>
            </a:pPr>
            <a:r>
              <a:rPr>
                <a:latin typeface="Courier"/>
              </a:rPr>
              <a:t>dfTb </a:t>
            </a:r>
            <a:r>
              <a:rPr>
                <a:solidFill>
                  <a:srgbClr val="4070A0"/>
                </a:solidFill>
                <a:latin typeface="Courier"/>
              </a:rPr>
              <a:t>%&gt;%</a:t>
            </a:r>
            <a:br/>
            <a:r>
              <a:rPr>
                <a:latin typeface="Courier"/>
              </a:rPr>
              <a:t>  </a:t>
            </a:r>
            <a:r>
              <a:rPr>
                <a:solidFill>
                  <a:srgbClr val="06287E"/>
                </a:solidFill>
                <a:latin typeface="Courier"/>
              </a:rPr>
              <a:t>ggplot</a:t>
            </a:r>
            <a:r>
              <a:rPr>
                <a:latin typeface="Courier"/>
              </a:rPr>
              <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age)) </a:t>
            </a:r>
            <a:r>
              <a:rPr>
                <a:solidFill>
                  <a:srgbClr val="4070A0"/>
                </a:solidFill>
                <a:latin typeface="Courier"/>
              </a:rPr>
              <a:t>+</a:t>
            </a:r>
            <a:br/>
            <a:r>
              <a:rPr>
                <a:latin typeface="Courier"/>
              </a:rPr>
              <a:t>  </a:t>
            </a:r>
            <a:r>
              <a:rPr>
                <a:solidFill>
                  <a:srgbClr val="06287E"/>
                </a:solidFill>
                <a:latin typeface="Courier"/>
              </a:rPr>
              <a:t>geom_histogram</a:t>
            </a:r>
            <a:r>
              <a:rPr>
                <a:latin typeface="Courier"/>
              </a:rPr>
              <a:t>(</a:t>
            </a:r>
            <a:r>
              <a:rPr>
                <a:solidFill>
                  <a:srgbClr val="7D9029"/>
                </a:solidFill>
                <a:latin typeface="Courier"/>
              </a:rPr>
              <a:t>bins=</a:t>
            </a:r>
            <a:r>
              <a:rPr>
                <a:solidFill>
                  <a:srgbClr val="40A070"/>
                </a:solidFill>
                <a:latin typeface="Courier"/>
              </a:rPr>
              <a:t>20</a:t>
            </a:r>
            <a:r>
              <a:rPr>
                <a:latin typeface="Courier"/>
              </a:rPr>
              <a:t>,</a:t>
            </a:r>
            <a:r>
              <a:rPr>
                <a:solidFill>
                  <a:srgbClr val="7D9029"/>
                </a:solidFill>
                <a:latin typeface="Courier"/>
              </a:rPr>
              <a:t>fill=</a:t>
            </a:r>
            <a:r>
              <a:rPr>
                <a:solidFill>
                  <a:srgbClr val="4070A0"/>
                </a:solidFill>
                <a:latin typeface="Courier"/>
              </a:rPr>
              <a:t>"#ffa500"</a:t>
            </a:r>
            <a:r>
              <a:rPr>
                <a:latin typeface="Courier"/>
              </a:rPr>
              <a:t>) </a:t>
            </a:r>
            <a:r>
              <a:rPr>
                <a:solidFill>
                  <a:srgbClr val="4070A0"/>
                </a:solidFill>
                <a:latin typeface="Courier"/>
              </a:rPr>
              <a:t>+</a:t>
            </a:r>
            <a:br/>
            <a:r>
              <a:rPr>
                <a:latin typeface="Courier"/>
              </a:rPr>
              <a:t>  </a:t>
            </a:r>
            <a:r>
              <a:rPr>
                <a:solidFill>
                  <a:srgbClr val="06287E"/>
                </a:solidFill>
                <a:latin typeface="Courier"/>
              </a:rPr>
              <a:t>xlab</a:t>
            </a:r>
            <a:r>
              <a:rPr>
                <a:latin typeface="Courier"/>
              </a:rPr>
              <a:t>(</a:t>
            </a:r>
            <a:r>
              <a:rPr>
                <a:solidFill>
                  <a:srgbClr val="4070A0"/>
                </a:solidFill>
                <a:latin typeface="Courier"/>
              </a:rPr>
              <a:t>"Age"</a:t>
            </a:r>
            <a:r>
              <a:rPr>
                <a:latin typeface="Courier"/>
              </a:rPr>
              <a:t>) </a:t>
            </a:r>
          </a:p>
        </p:txBody>
      </p:sp>
      <p:pic>
        <p:nvPicPr>
          <p:cNvPr id="3" name="Picture 1" descr="LIGHT_CSW_Session2_BasicStatisticalAnalysis_files/figure-pptx/unnamed-chunk-18-1.png"/>
          <p:cNvPicPr>
            <a:picLocks noGrp="1" noChangeAspect="1"/>
          </p:cNvPicPr>
          <p:nvPr/>
        </p:nvPicPr>
        <p:blipFill>
          <a:blip r:embed="rId2"/>
          <a:stretch>
            <a:fillRect/>
          </a:stretch>
        </p:blipFill>
        <p:spPr bwMode="auto">
          <a:xfrm>
            <a:off x="5181600" y="18161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57</a:t>
            </a:fld>
            <a:endParaRPr lang="en-GB"/>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One-sample t-test - PRACTICAL</a:t>
            </a:r>
          </a:p>
          <a:p>
            <a:pPr marL="0" lvl="0" indent="0">
              <a:buNone/>
            </a:pPr>
            <a:r>
              <a:t>DO THE TEST</a:t>
            </a:r>
          </a:p>
          <a:p>
            <a:pPr lvl="0" indent="0">
              <a:buNone/>
            </a:pPr>
            <a:r>
              <a:rPr>
                <a:solidFill>
                  <a:srgbClr val="06287E"/>
                </a:solidFill>
                <a:latin typeface="Courier"/>
              </a:rPr>
              <a:t>t.test</a:t>
            </a:r>
            <a:r>
              <a:rPr>
                <a:latin typeface="Courier"/>
              </a:rPr>
              <a:t>(dfTb</a:t>
            </a:r>
            <a:r>
              <a:rPr>
                <a:solidFill>
                  <a:srgbClr val="4070A0"/>
                </a:solidFill>
                <a:latin typeface="Courier"/>
              </a:rPr>
              <a:t>$</a:t>
            </a:r>
            <a:r>
              <a:rPr>
                <a:latin typeface="Courier"/>
              </a:rPr>
              <a:t>age,</a:t>
            </a:r>
            <a:r>
              <a:rPr>
                <a:solidFill>
                  <a:srgbClr val="7D9029"/>
                </a:solidFill>
                <a:latin typeface="Courier"/>
              </a:rPr>
              <a:t>mu=</a:t>
            </a:r>
            <a:r>
              <a:rPr>
                <a:solidFill>
                  <a:srgbClr val="40A070"/>
                </a:solidFill>
                <a:latin typeface="Courier"/>
              </a:rPr>
              <a:t>24</a:t>
            </a:r>
            <a:r>
              <a:rPr>
                <a:latin typeface="Courier"/>
              </a:rPr>
              <a:t>)</a:t>
            </a:r>
            <a:br/>
            <a:r>
              <a:rPr i="1">
                <a:solidFill>
                  <a:srgbClr val="BA2121"/>
                </a:solidFill>
                <a:latin typeface="Courier"/>
              </a:rPr>
              <a:t>## </a:t>
            </a:r>
            <a:br/>
            <a:r>
              <a:rPr i="1">
                <a:solidFill>
                  <a:srgbClr val="BA2121"/>
                </a:solidFill>
                <a:latin typeface="Courier"/>
              </a:rPr>
              <a:t>##  One Sample t-test</a:t>
            </a:r>
            <a:br/>
            <a:r>
              <a:rPr i="1">
                <a:solidFill>
                  <a:srgbClr val="BA2121"/>
                </a:solidFill>
                <a:latin typeface="Courier"/>
              </a:rPr>
              <a:t>## </a:t>
            </a:r>
            <a:br/>
            <a:r>
              <a:rPr i="1">
                <a:solidFill>
                  <a:srgbClr val="BA2121"/>
                </a:solidFill>
                <a:latin typeface="Courier"/>
              </a:rPr>
              <a:t>## data:  dfTb$age</a:t>
            </a:r>
            <a:br/>
            <a:r>
              <a:rPr i="1">
                <a:solidFill>
                  <a:srgbClr val="BA2121"/>
                </a:solidFill>
                <a:latin typeface="Courier"/>
              </a:rPr>
              <a:t>## t = 98.616, df = 2999, p-value &lt; 2.2e-16</a:t>
            </a:r>
            <a:br/>
            <a:r>
              <a:rPr i="1">
                <a:solidFill>
                  <a:srgbClr val="BA2121"/>
                </a:solidFill>
                <a:latin typeface="Courier"/>
              </a:rPr>
              <a:t>## alternative hypothesis: true mean is not equal to 24</a:t>
            </a:r>
            <a:br/>
            <a:r>
              <a:rPr i="1">
                <a:solidFill>
                  <a:srgbClr val="BA2121"/>
                </a:solidFill>
                <a:latin typeface="Courier"/>
              </a:rPr>
              <a:t>## 95 percent confidence interval:</a:t>
            </a:r>
            <a:br/>
            <a:r>
              <a:rPr i="1">
                <a:solidFill>
                  <a:srgbClr val="BA2121"/>
                </a:solidFill>
                <a:latin typeface="Courier"/>
              </a:rPr>
              <a:t>##  32.76225 33.11775</a:t>
            </a:r>
            <a:br/>
            <a:r>
              <a:rPr i="1">
                <a:solidFill>
                  <a:srgbClr val="BA2121"/>
                </a:solidFill>
                <a:latin typeface="Courier"/>
              </a:rPr>
              <a:t>## sample estimates:</a:t>
            </a:r>
            <a:br/>
            <a:r>
              <a:rPr i="1">
                <a:solidFill>
                  <a:srgbClr val="BA2121"/>
                </a:solidFill>
                <a:latin typeface="Courier"/>
              </a:rPr>
              <a:t>## mean of x </a:t>
            </a:r>
            <a:br/>
            <a:r>
              <a:rPr i="1">
                <a:solidFill>
                  <a:srgbClr val="BA2121"/>
                </a:solidFill>
                <a:latin typeface="Courier"/>
              </a:rPr>
              <a:t>##     32.94</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58</a:t>
            </a:fld>
            <a:endParaRPr lang="en-GB"/>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One-sample t-test - PRACTICAL</a:t>
            </a:r>
          </a:p>
          <a:p>
            <a:pPr marL="0" lvl="0" indent="0">
              <a:buNone/>
            </a:pPr>
            <a:r>
              <a:t>DO THE TEST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We note that: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Sample mean = 32.94</a:t>
            </a:r>
          </a:p>
          <a:p>
            <a:pPr lvl="0"/>
            <a:r>
              <a:t>p-value </a:t>
            </a:r>
            <a14:m xmlns:a14="http://schemas.microsoft.com/office/drawing/2010/main">
              <m:oMath xmlns:m="http://schemas.openxmlformats.org/officeDocument/2006/math">
                <m:r>
                  <a:rPr>
                    <a:latin typeface="Cambria Math" panose="02040503050406030204" pitchFamily="18" charset="0"/>
                  </a:rPr>
                  <m:t>&lt;2.2⋅</m:t>
                </m:r>
                <m:sSup>
                  <m:sSupPr>
                    <m:ctrlPr>
                      <a:rPr i="1">
                        <a:latin typeface="Cambria Math" panose="02040503050406030204" pitchFamily="18" charset="0"/>
                      </a:rPr>
                    </m:ctrlPr>
                  </m:sSupPr>
                  <m:e>
                    <m:r>
                      <a:rPr>
                        <a:latin typeface="Cambria Math" panose="02040503050406030204" pitchFamily="18" charset="0"/>
                      </a:rPr>
                      <m:t>10</m:t>
                    </m:r>
                  </m:e>
                  <m:sup>
                    <m:r>
                      <a:rPr>
                        <a:latin typeface="Cambria Math" panose="02040503050406030204" pitchFamily="18" charset="0"/>
                      </a:rPr>
                      <m:t>−16</m:t>
                    </m:r>
                  </m:sup>
                </m:sSup>
              </m:oMath>
            </a14:m>
            <a:r>
              <a:t> so much lower than the typical </a:t>
            </a:r>
            <a14:m xmlns:a14="http://schemas.microsoft.com/office/drawing/2010/main">
              <m:oMath xmlns:m="http://schemas.openxmlformats.org/officeDocument/2006/math">
                <m:r>
                  <a:rPr>
                    <a:latin typeface="Cambria Math" panose="02040503050406030204" pitchFamily="18" charset="0"/>
                  </a:rPr>
                  <m:t>𝛼</m:t>
                </m:r>
              </m:oMath>
            </a14:m>
            <a:r>
              <a:t> level of 0.05.</a:t>
            </a:r>
          </a:p>
          <a:p>
            <a:pPr lvl="0"/>
            <a:r>
              <a:t>We reject the null hypothesis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oMath>
            </a14:m>
            <a:r>
              <a:t> and conclude there is substantial evidence that the population mean is different from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0</m:t>
                    </m:r>
                  </m:sub>
                </m:sSub>
                <m:r>
                  <a:rPr>
                    <a:latin typeface="Cambria Math" panose="02040503050406030204" pitchFamily="18" charset="0"/>
                  </a:rPr>
                  <m:t>=24</m:t>
                </m:r>
              </m:oMath>
            </a14:m>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59</a:t>
            </a:fld>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Introduction: Data for today’s session</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We are going to look at a subset of data taken from an electronic tuberculosis (TB) register of Blantyre which shows total number of TB registrations from April 2011 to December 2012. The dataset was constructed from available data that is routinely collected at the time of registering for TB drugs. Some variables have been simulated to allow specific statistical techniques in this workshop to be performed.</a:t>
            </a:r>
          </a:p>
          <a:p>
            <a:pPr marL="0" lvl="0" indent="0">
              <a:buNone/>
            </a:pPr>
            <a:r>
              <a:t>The dataset saved </a:t>
            </a:r>
            <a:r>
              <a:rPr>
                <a:latin typeface="Courier"/>
              </a:rPr>
              <a:t>btTBreg.csv</a:t>
            </a:r>
            <a:r>
              <a:t> has the following variables:</a:t>
            </a:r>
          </a:p>
          <a:p>
            <a:pPr lvl="0"/>
            <a:r>
              <a:rPr>
                <a:latin typeface="Courier"/>
              </a:rPr>
              <a:t>id</a:t>
            </a:r>
            <a:r>
              <a:t>: ID number</a:t>
            </a:r>
          </a:p>
          <a:p>
            <a:pPr lvl="0"/>
            <a:r>
              <a:rPr>
                <a:latin typeface="Courier"/>
              </a:rPr>
              <a:t>sex</a:t>
            </a:r>
            <a:r>
              <a:t>: Gender 1=male; 2=female</a:t>
            </a:r>
          </a:p>
          <a:p>
            <a:pPr lvl="0"/>
            <a:r>
              <a:rPr>
                <a:latin typeface="Courier"/>
              </a:rPr>
              <a:t>age</a:t>
            </a:r>
            <a:r>
              <a:t>: of participants in years - numeric</a:t>
            </a:r>
          </a:p>
          <a:p>
            <a:pPr lvl="0"/>
            <a:r>
              <a:rPr>
                <a:latin typeface="Courier"/>
              </a:rPr>
              <a:t>hiv</a:t>
            </a:r>
            <a:r>
              <a:t>: HIV status 1=positive; 0=negative</a:t>
            </a:r>
          </a:p>
          <a:p>
            <a:pPr lvl="0"/>
            <a:r>
              <a:rPr>
                <a:latin typeface="Courier"/>
              </a:rPr>
              <a:t>bmi</a:t>
            </a:r>
            <a:r>
              <a:t>: Body mass index</a:t>
            </a:r>
          </a:p>
          <a:p>
            <a:pPr lvl="0"/>
            <a:r>
              <a:rPr>
                <a:latin typeface="Courier"/>
              </a:rPr>
              <a:t>ses</a:t>
            </a:r>
            <a:r>
              <a:t>: social economic status index; 1=poorest, 2=poor, 3=middle, 4=rich, 5=richest</a:t>
            </a:r>
          </a:p>
          <a:p>
            <a:pPr lvl="0"/>
            <a:r>
              <a:rPr>
                <a:latin typeface="Courier"/>
              </a:rPr>
              <a:t>cd41</a:t>
            </a:r>
            <a:r>
              <a:t>: CD4 count on entry - numeric</a:t>
            </a:r>
          </a:p>
          <a:p>
            <a:pPr lvl="0"/>
            <a:r>
              <a:rPr>
                <a:latin typeface="Courier"/>
              </a:rPr>
              <a:t>cd42</a:t>
            </a:r>
            <a:r>
              <a:t>: CD4 count on exit - numeric</a:t>
            </a:r>
          </a:p>
          <a:p>
            <a:pPr lvl="0"/>
            <a:r>
              <a:rPr>
                <a:latin typeface="Courier"/>
              </a:rPr>
              <a:t>hosp</a:t>
            </a:r>
            <a:r>
              <a:t>: code for central hospitals; 1=QECH, 2=KCH,3=ZCH,4=MCH,5=Mlambe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a:t>
            </a:fld>
            <a:endParaRPr lang="en-GB"/>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Two-sample t-test</a:t>
            </a:r>
          </a:p>
          <a:p>
            <a:pPr marL="0" lvl="0" indent="0">
              <a:buNone/>
            </a:pPr>
            <a:r>
              <a:t>We now have 2 samples (or 1 sample with 2 groups of observations) and we compare the sample means to make inference about the population means estimated by these sample means.</a:t>
            </a:r>
          </a:p>
          <a:p>
            <a:pPr marL="0" lvl="0" indent="0">
              <a:buNone/>
            </a:pPr>
            <a:r>
              <a:t>Let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2</m:t>
                    </m:r>
                  </m:sub>
                </m:sSub>
              </m:oMath>
            </a14:m>
            <a:r>
              <a:t> be the random variables for data that we wish to observe. Let </a:t>
            </a:r>
            <a14:m xmlns:a14="http://schemas.microsoft.com/office/drawing/2010/main">
              <m:oMath xmlns:m="http://schemas.openxmlformats.org/officeDocument/2006/math">
                <m:sSub>
                  <m:sSubPr>
                    <m:ctrlPr>
                      <a:rPr>
                        <a:latin typeface="Cambria Math" panose="02040503050406030204" pitchFamily="18" charset="0"/>
                      </a:rPr>
                    </m:ctrlPr>
                  </m:sSubPr>
                  <m:e>
                    <m:acc>
                      <m:accPr>
                        <m:chr m:val="‾"/>
                        <m:ctrlPr>
                          <a:rPr>
                            <a:latin typeface="Cambria Math" panose="02040503050406030204" pitchFamily="18" charset="0"/>
                          </a:rPr>
                        </m:ctrlPr>
                      </m:accPr>
                      <m:e>
                        <m:r>
                          <a:rPr>
                            <a:latin typeface="Cambria Math" panose="02040503050406030204" pitchFamily="18" charset="0"/>
                          </a:rPr>
                          <m:t>𝑥</m:t>
                        </m:r>
                      </m:e>
                    </m:acc>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𝑥</m:t>
                        </m:r>
                      </m:e>
                    </m:acc>
                  </m:e>
                  <m:sub>
                    <m:r>
                      <a:rPr>
                        <a:latin typeface="Cambria Math" panose="02040503050406030204" pitchFamily="18" charset="0"/>
                      </a:rPr>
                      <m:t>2</m:t>
                    </m:r>
                  </m:sub>
                </m:sSub>
              </m:oMath>
            </a14:m>
            <a:r>
              <a:t> be the sample means of the observed data,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𝑠</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𝑠</m:t>
                    </m:r>
                  </m:e>
                  <m:sub>
                    <m:r>
                      <a:rPr>
                        <a:latin typeface="Cambria Math" panose="02040503050406030204" pitchFamily="18" charset="0"/>
                      </a:rPr>
                      <m:t>2</m:t>
                    </m:r>
                  </m:sub>
                </m:sSub>
              </m:oMath>
            </a14:m>
            <a:r>
              <a:t> the sample standard deviations and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2</m:t>
                    </m:r>
                  </m:sub>
                </m:sSub>
              </m:oMath>
            </a14:m>
            <a:r>
              <a:t> the numbers of observations in each group.</a:t>
            </a:r>
          </a:p>
          <a:p>
            <a:pPr lvl="0"/>
            <a:r>
              <a:t>Hypotheses:</a:t>
            </a:r>
          </a:p>
          <a:p>
            <a:pPr lvl="1"/>
            <a:r>
              <a:t>H</a:t>
            </a:r>
            <a:r>
              <a:rPr baseline="-25000"/>
              <a:t>0</a:t>
            </a:r>
            <a:r>
              <a:t>: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2</m:t>
                    </m:r>
                  </m:sub>
                </m:sSub>
              </m:oMath>
            </a14:m>
            <a:r>
              <a:t> (equal population means)</a:t>
            </a:r>
          </a:p>
          <a:p>
            <a:pPr lvl="1"/>
            <a:r>
              <a:t>H</a:t>
            </a:r>
            <a:r>
              <a:rPr baseline="-25000"/>
              <a:t>1</a:t>
            </a:r>
            <a:r>
              <a:t>: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2</m:t>
                    </m:r>
                  </m:sub>
                </m:sSub>
              </m:oMath>
            </a14:m>
            <a:r>
              <a:t> (different population means)</a:t>
            </a:r>
          </a:p>
          <a:p>
            <a:pPr lvl="0"/>
            <a:r>
              <a:t>Test statistic: difference between sample means scaled by the standard error</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𝑇</m:t>
                  </m:r>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𝑥</m:t>
                              </m:r>
                            </m:e>
                          </m:acc>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𝑥</m:t>
                              </m:r>
                            </m:e>
                          </m:acc>
                        </m:e>
                        <m:sub>
                          <m:r>
                            <a:rPr>
                              <a:latin typeface="Cambria Math" panose="02040503050406030204" pitchFamily="18" charset="0"/>
                            </a:rPr>
                            <m:t>2</m:t>
                          </m:r>
                        </m:sub>
                      </m:sSub>
                    </m:num>
                    <m:den>
                      <m:rad>
                        <m:radPr>
                          <m:ctrlPr>
                            <a:rPr i="1">
                              <a:latin typeface="Cambria Math" panose="02040503050406030204" pitchFamily="18" charset="0"/>
                            </a:rPr>
                          </m:ctrlPr>
                        </m:radPr>
                        <m:deg/>
                        <m:e>
                          <m:sSubSup>
                            <m:sSubSupPr>
                              <m:ctrlPr>
                                <a:rPr i="1">
                                  <a:latin typeface="Cambria Math" panose="02040503050406030204" pitchFamily="18" charset="0"/>
                                </a:rPr>
                              </m:ctrlPr>
                            </m:sSubSupPr>
                            <m:e>
                              <m:r>
                                <a:rPr>
                                  <a:latin typeface="Cambria Math" panose="02040503050406030204" pitchFamily="18" charset="0"/>
                                </a:rPr>
                                <m:t>𝑠</m:t>
                              </m:r>
                            </m:e>
                            <m:sub>
                              <m:r>
                                <a:rPr>
                                  <a:latin typeface="Cambria Math" panose="02040503050406030204" pitchFamily="18" charset="0"/>
                                </a:rPr>
                                <m:t>1</m:t>
                              </m:r>
                            </m:sub>
                            <m:sup>
                              <m:r>
                                <a:rPr>
                                  <a:latin typeface="Cambria Math" panose="02040503050406030204" pitchFamily="18" charset="0"/>
                                </a:rPr>
                                <m:t>2</m:t>
                              </m:r>
                            </m:sup>
                          </m:sSubSup>
                          <m:r>
                            <a:rPr>
                              <a:latin typeface="Cambria Math" panose="02040503050406030204" pitchFamily="18" charset="0"/>
                            </a:rPr>
                            <m:t>/</m:t>
                          </m:r>
                          <m:r>
                            <a:rPr>
                              <a:latin typeface="Cambria Math" panose="02040503050406030204" pitchFamily="18" charset="0"/>
                            </a:rPr>
                            <m:t>𝑛</m:t>
                          </m:r>
                          <m:r>
                            <a:rPr>
                              <a:latin typeface="Cambria Math" panose="02040503050406030204" pitchFamily="18" charset="0"/>
                            </a:rPr>
                            <m:t>1+</m:t>
                          </m:r>
                          <m:r>
                            <a:rPr>
                              <a:latin typeface="Cambria Math" panose="02040503050406030204" pitchFamily="18" charset="0"/>
                            </a:rPr>
                            <m:t>𝑠</m:t>
                          </m:r>
                          <m:sSup>
                            <m:sSupPr>
                              <m:ctrlPr>
                                <a:rPr i="1">
                                  <a:latin typeface="Cambria Math" panose="02040503050406030204" pitchFamily="18" charset="0"/>
                                </a:rPr>
                              </m:ctrlPr>
                            </m:sSupPr>
                            <m:e>
                              <m:r>
                                <a:rPr>
                                  <a:latin typeface="Cambria Math" panose="02040503050406030204" pitchFamily="18" charset="0"/>
                                </a:rPr>
                                <m:t>2</m:t>
                              </m:r>
                            </m:e>
                            <m:sup>
                              <m:r>
                                <a:rPr>
                                  <a:latin typeface="Cambria Math" panose="02040503050406030204" pitchFamily="18" charset="0"/>
                                </a:rPr>
                                <m:t>2</m:t>
                              </m:r>
                            </m:sup>
                          </m:sSup>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2</m:t>
                              </m:r>
                            </m:sub>
                          </m:sSub>
                        </m:e>
                      </m:rad>
                    </m:den>
                  </m:f>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𝑡</m:t>
                      </m:r>
                    </m:e>
                    <m:sub>
                      <m:r>
                        <a:rPr>
                          <a:latin typeface="Cambria Math" panose="02040503050406030204" pitchFamily="18" charset="0"/>
                        </a:rPr>
                        <m:t>𝑘</m:t>
                      </m:r>
                    </m:sub>
                  </m:sSub>
                  <m:r>
                    <a:rPr>
                      <a:latin typeface="Cambria Math" panose="02040503050406030204" pitchFamily="18" charset="0"/>
                    </a:rPr>
                    <m:t> </m:t>
                  </m:r>
                  <m:r>
                    <m:rPr>
                      <m:nor/>
                    </m:rPr>
                    <a:rPr/>
                    <m:t> </m:t>
                  </m:r>
                  <m:r>
                    <m:rPr>
                      <m:nor/>
                    </m:rPr>
                    <a:rPr/>
                    <m:t>under</m:t>
                  </m:r>
                  <m:r>
                    <m:rPr>
                      <m:nor/>
                    </m:rPr>
                    <a:rPr/>
                    <m:t> </m:t>
                  </m:r>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oMath>
              </m:oMathPara>
            </a14:m>
            <a:endParaRPr/>
          </a:p>
          <a:p>
            <a:pPr marL="0" lvl="0" indent="0">
              <a:buNone/>
            </a:pPr>
            <a:r>
              <a:t>The degrees of freedom </a:t>
            </a:r>
            <a14:m xmlns:a14="http://schemas.microsoft.com/office/drawing/2010/main">
              <m:oMath xmlns:m="http://schemas.openxmlformats.org/officeDocument/2006/math">
                <m:r>
                  <a:rPr>
                    <a:latin typeface="Cambria Math" panose="02040503050406030204" pitchFamily="18" charset="0"/>
                  </a:rPr>
                  <m:t>𝑘</m:t>
                </m:r>
              </m:oMath>
            </a14:m>
            <a:r>
              <a:t> needs to be computed using an approximation. The statistical software you will be using,m will do this for you. Note that there is a simpler expression for the standard error if you assume equal variances (</a:t>
            </a:r>
            <a:r>
              <a:rPr>
                <a:latin typeface="Courier"/>
              </a:rPr>
              <a:t>t.test()</a:t>
            </a:r>
            <a:r>
              <a:t> has an argument </a:t>
            </a:r>
            <a:r>
              <a:rPr>
                <a:latin typeface="Courier"/>
              </a:rPr>
              <a:t>var.equal</a:t>
            </a:r>
            <a:r>
              <a:t> that you could specify).</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60</a:t>
            </a:fld>
            <a:endParaRPr lang="en-GB"/>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Two-sample t-test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b="1"/>
          </a:p>
          <a:p>
            <a:pPr marL="0" lvl="0" indent="0">
              <a:buNone/>
            </a:pPr>
            <a:r>
              <a:t>Assumptions: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The data are continuous.</a:t>
            </a:r>
          </a:p>
          <a:p>
            <a:pPr lvl="0"/>
            <a:r>
              <a:t>The sample means are normally distributed.</a:t>
            </a:r>
          </a:p>
          <a:p>
            <a:pPr lvl="0"/>
            <a:r>
              <a:t>The two samples are independent.</a:t>
            </a:r>
          </a:p>
          <a:p>
            <a:pPr lvl="0"/>
            <a:r>
              <a:t>Both samples are random samples of the respective underlying populations.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61</a:t>
            </a:fld>
            <a:endParaRPr lang="en-GB"/>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Two-sample t-test - PRACTICAL</a:t>
            </a:r>
          </a:p>
          <a:p>
            <a:pPr marL="0" lvl="0" indent="0">
              <a:buNone/>
            </a:pPr>
            <a:r>
              <a:t>In the TB dataset provided (read into R as </a:t>
            </a:r>
            <a:r>
              <a:rPr>
                <a:latin typeface="Courier"/>
              </a:rPr>
              <a:t>dfTb</a:t>
            </a:r>
            <a:r>
              <a:t>), it is hypothesized that the mean age is the same for both men and women.</a:t>
            </a:r>
          </a:p>
          <a:p>
            <a:pPr lvl="0"/>
            <a:r>
              <a:t>We can test this hypothesis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𝑀</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𝐹</m:t>
                      </m:r>
                    </m:sub>
                  </m:sSub>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𝑀</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𝐹</m:t>
                      </m:r>
                    </m:sub>
                  </m:sSub>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62</a:t>
            </a:fld>
            <a:endParaRPr lang="en-GB"/>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0" y="-57227"/>
            <a:ext cx="8590643" cy="1223969"/>
          </a:xfrm>
        </p:spPr>
        <p:txBody>
          <a:bodyPr/>
          <a:lstStyle/>
          <a:p>
            <a:pPr marL="0" lvl="0" indent="0">
              <a:buNone/>
            </a:pPr>
            <a:r>
              <a:t>Common statistical tests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rPr b="1"/>
              <a:t>Two-sample t-test - PRACTICAL</a:t>
            </a:r>
          </a:p>
          <a:p>
            <a:pPr marL="0" lvl="0" indent="0">
              <a:buNone/>
            </a:pPr>
            <a:r>
              <a:t>ASSUMPTIONS</a:t>
            </a:r>
          </a:p>
          <a:p>
            <a:pPr lvl="0"/>
            <a:r>
              <a:t>Check if the two populations are normally distributed. We really just need to check for severe non-normality as the normality assumption only applies to the sample means (and since these are sums of random variables, the CLT helps us).</a:t>
            </a:r>
          </a:p>
          <a:p>
            <a:pPr lvl="0" indent="0">
              <a:buNone/>
            </a:pPr>
            <a:r>
              <a:rPr>
                <a:latin typeface="Courier"/>
              </a:rPr>
              <a:t>dfTb </a:t>
            </a:r>
            <a:r>
              <a:rPr>
                <a:solidFill>
                  <a:srgbClr val="4070A0"/>
                </a:solidFill>
                <a:latin typeface="Courier"/>
              </a:rPr>
              <a:t>%&gt;%</a:t>
            </a:r>
            <a:br/>
            <a:r>
              <a:rPr>
                <a:latin typeface="Courier"/>
              </a:rPr>
              <a:t>  </a:t>
            </a:r>
            <a:r>
              <a:rPr>
                <a:solidFill>
                  <a:srgbClr val="06287E"/>
                </a:solidFill>
                <a:latin typeface="Courier"/>
              </a:rPr>
              <a:t>ggplot</a:t>
            </a:r>
            <a:r>
              <a:rPr>
                <a:latin typeface="Courier"/>
              </a:rPr>
              <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age)) </a:t>
            </a:r>
            <a:r>
              <a:rPr>
                <a:solidFill>
                  <a:srgbClr val="4070A0"/>
                </a:solidFill>
                <a:latin typeface="Courier"/>
              </a:rPr>
              <a:t>+</a:t>
            </a:r>
            <a:br/>
            <a:r>
              <a:rPr>
                <a:latin typeface="Courier"/>
              </a:rPr>
              <a:t>  </a:t>
            </a:r>
            <a:r>
              <a:rPr>
                <a:solidFill>
                  <a:srgbClr val="06287E"/>
                </a:solidFill>
                <a:latin typeface="Courier"/>
              </a:rPr>
              <a:t>geom_histogram</a:t>
            </a:r>
            <a:r>
              <a:rPr>
                <a:latin typeface="Courier"/>
              </a:rPr>
              <a:t>(</a:t>
            </a:r>
            <a:r>
              <a:rPr>
                <a:solidFill>
                  <a:srgbClr val="7D9029"/>
                </a:solidFill>
                <a:latin typeface="Courier"/>
              </a:rPr>
              <a:t>bins=</a:t>
            </a:r>
            <a:r>
              <a:rPr>
                <a:solidFill>
                  <a:srgbClr val="40A070"/>
                </a:solidFill>
                <a:latin typeface="Courier"/>
              </a:rPr>
              <a:t>20</a:t>
            </a:r>
            <a:r>
              <a:rPr>
                <a:latin typeface="Courier"/>
              </a:rPr>
              <a:t>) </a:t>
            </a:r>
            <a:r>
              <a:rPr>
                <a:solidFill>
                  <a:srgbClr val="4070A0"/>
                </a:solidFill>
                <a:latin typeface="Courier"/>
              </a:rPr>
              <a:t>+</a:t>
            </a:r>
            <a:br/>
            <a:r>
              <a:rPr>
                <a:latin typeface="Courier"/>
              </a:rPr>
              <a:t>  </a:t>
            </a:r>
            <a:r>
              <a:rPr>
                <a:solidFill>
                  <a:srgbClr val="06287E"/>
                </a:solidFill>
                <a:latin typeface="Courier"/>
              </a:rPr>
              <a:t>labs</a:t>
            </a:r>
            <a:r>
              <a:rPr>
                <a:latin typeface="Courier"/>
              </a:rPr>
              <a:t>(</a:t>
            </a:r>
            <a:r>
              <a:rPr>
                <a:solidFill>
                  <a:srgbClr val="7D9029"/>
                </a:solidFill>
                <a:latin typeface="Courier"/>
              </a:rPr>
              <a:t>title=</a:t>
            </a:r>
            <a:r>
              <a:rPr>
                <a:solidFill>
                  <a:srgbClr val="4070A0"/>
                </a:solidFill>
                <a:latin typeface="Courier"/>
              </a:rPr>
              <a:t>"Histogram for Age by sex"</a:t>
            </a:r>
            <a:r>
              <a:rPr>
                <a:latin typeface="Courier"/>
              </a:rPr>
              <a:t>) </a:t>
            </a:r>
            <a:r>
              <a:rPr>
                <a:solidFill>
                  <a:srgbClr val="4070A0"/>
                </a:solidFill>
                <a:latin typeface="Courier"/>
              </a:rPr>
              <a:t>+</a:t>
            </a:r>
            <a:br/>
            <a:r>
              <a:rPr>
                <a:latin typeface="Courier"/>
              </a:rPr>
              <a:t>  </a:t>
            </a:r>
            <a:r>
              <a:rPr>
                <a:solidFill>
                  <a:srgbClr val="06287E"/>
                </a:solidFill>
                <a:latin typeface="Courier"/>
              </a:rPr>
              <a:t>xlab</a:t>
            </a:r>
            <a:r>
              <a:rPr>
                <a:latin typeface="Courier"/>
              </a:rPr>
              <a:t>(</a:t>
            </a:r>
            <a:r>
              <a:rPr>
                <a:solidFill>
                  <a:srgbClr val="4070A0"/>
                </a:solidFill>
                <a:latin typeface="Courier"/>
              </a:rPr>
              <a:t>"Age"</a:t>
            </a:r>
            <a:r>
              <a:rPr>
                <a:latin typeface="Courier"/>
              </a:rPr>
              <a:t>) </a:t>
            </a:r>
            <a:r>
              <a:rPr>
                <a:solidFill>
                  <a:srgbClr val="4070A0"/>
                </a:solidFill>
                <a:latin typeface="Courier"/>
              </a:rPr>
              <a:t>+</a:t>
            </a:r>
            <a:br/>
            <a:r>
              <a:rPr>
                <a:latin typeface="Courier"/>
              </a:rPr>
              <a:t>  </a:t>
            </a:r>
            <a:r>
              <a:rPr>
                <a:solidFill>
                  <a:srgbClr val="06287E"/>
                </a:solidFill>
                <a:latin typeface="Courier"/>
              </a:rPr>
              <a:t>facet_wrap</a:t>
            </a:r>
            <a:r>
              <a:rPr>
                <a:latin typeface="Courier"/>
              </a:rPr>
              <a:t>(</a:t>
            </a:r>
            <a:r>
              <a:rPr>
                <a:solidFill>
                  <a:srgbClr val="4070A0"/>
                </a:solidFill>
                <a:latin typeface="Courier"/>
              </a:rPr>
              <a:t>~</a:t>
            </a:r>
            <a:r>
              <a:rPr>
                <a:solidFill>
                  <a:srgbClr val="06287E"/>
                </a:solidFill>
                <a:latin typeface="Courier"/>
              </a:rPr>
              <a:t>ifelse</a:t>
            </a:r>
            <a:r>
              <a:rPr>
                <a:latin typeface="Courier"/>
              </a:rPr>
              <a:t>(sex</a:t>
            </a:r>
            <a:r>
              <a:rPr>
                <a:solidFill>
                  <a:srgbClr val="4070A0"/>
                </a:solidFill>
                <a:latin typeface="Courier"/>
              </a:rPr>
              <a:t>==</a:t>
            </a:r>
            <a:r>
              <a:rPr>
                <a:solidFill>
                  <a:srgbClr val="40A070"/>
                </a:solidFill>
                <a:latin typeface="Courier"/>
              </a:rPr>
              <a:t>1</a:t>
            </a:r>
            <a:r>
              <a:rPr>
                <a:latin typeface="Courier"/>
              </a:rPr>
              <a:t>,</a:t>
            </a:r>
            <a:r>
              <a:rPr>
                <a:solidFill>
                  <a:srgbClr val="4070A0"/>
                </a:solidFill>
                <a:latin typeface="Courier"/>
              </a:rPr>
              <a:t>"Male"</a:t>
            </a:r>
            <a:r>
              <a:rPr>
                <a:latin typeface="Courier"/>
              </a:rPr>
              <a:t>,</a:t>
            </a:r>
            <a:r>
              <a:rPr>
                <a:solidFill>
                  <a:srgbClr val="4070A0"/>
                </a:solidFill>
                <a:latin typeface="Courier"/>
              </a:rPr>
              <a:t>"Female"</a:t>
            </a:r>
            <a:r>
              <a:rPr>
                <a:latin typeface="Courier"/>
              </a:rPr>
              <a:t>))</a:t>
            </a:r>
          </a:p>
        </p:txBody>
      </p:sp>
      <p:pic>
        <p:nvPicPr>
          <p:cNvPr id="3" name="Picture 1" descr="LIGHT_CSW_Session2_BasicStatisticalAnalysis_files/figure-pptx/unnamed-chunk-20-1.png"/>
          <p:cNvPicPr>
            <a:picLocks noGrp="1" noChangeAspect="1"/>
          </p:cNvPicPr>
          <p:nvPr/>
        </p:nvPicPr>
        <p:blipFill>
          <a:blip r:embed="rId2"/>
          <a:stretch>
            <a:fillRect/>
          </a:stretch>
        </p:blipFill>
        <p:spPr bwMode="auto">
          <a:xfrm>
            <a:off x="5181600" y="18161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63</a:t>
            </a:fld>
            <a:endParaRPr lang="en-GB"/>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0" y="-57227"/>
            <a:ext cx="8590643" cy="1223969"/>
          </a:xfrm>
        </p:spPr>
        <p:txBody>
          <a:bodyPr/>
          <a:lstStyle/>
          <a:p>
            <a:pPr marL="0" lvl="0" indent="0">
              <a:buNone/>
            </a:pPr>
            <a:r>
              <a:t>Common statistical tests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a:xfrm>
            <a:off x="496958" y="1500809"/>
            <a:ext cx="4522304" cy="5041272"/>
          </a:xfrm>
        </p:spPr>
        <p:txBody>
          <a:bodyPr>
            <a:normAutofit lnSpcReduction="10000"/>
          </a:bodyPr>
          <a:lstStyle/>
          <a:p>
            <a:pPr marL="0" lvl="0" indent="0">
              <a:buNone/>
            </a:pPr>
            <a:r>
              <a:rPr sz="1800" b="1" dirty="0"/>
              <a:t>Two-sample t-test - PRACTICAL</a:t>
            </a:r>
          </a:p>
          <a:p>
            <a:pPr marL="0" lvl="0" indent="0">
              <a:buNone/>
            </a:pPr>
            <a:r>
              <a:rPr sz="1800" dirty="0"/>
              <a:t>ASSUMPTIONS</a:t>
            </a:r>
          </a:p>
          <a:p>
            <a:pPr lvl="0"/>
            <a:r>
              <a:rPr sz="1800" dirty="0"/>
              <a:t>Check if the variances are the same (only needed if you specify </a:t>
            </a:r>
            <a:r>
              <a:rPr sz="1800" dirty="0" err="1">
                <a:latin typeface="Courier"/>
              </a:rPr>
              <a:t>var.equal</a:t>
            </a:r>
            <a:r>
              <a:rPr sz="1800" dirty="0">
                <a:latin typeface="Courier"/>
              </a:rPr>
              <a:t>=TRUE</a:t>
            </a:r>
            <a:r>
              <a:rPr sz="1800" dirty="0"/>
              <a:t>). By default </a:t>
            </a:r>
            <a:r>
              <a:rPr sz="1800" dirty="0" err="1">
                <a:latin typeface="Courier"/>
              </a:rPr>
              <a:t>var.equal</a:t>
            </a:r>
            <a:r>
              <a:rPr sz="1800" dirty="0"/>
              <a:t> is set to </a:t>
            </a:r>
            <a:r>
              <a:rPr sz="1800" dirty="0">
                <a:latin typeface="Courier"/>
              </a:rPr>
              <a:t>FALSE</a:t>
            </a:r>
            <a:r>
              <a:rPr sz="1800" dirty="0"/>
              <a:t> in the function </a:t>
            </a:r>
            <a:r>
              <a:rPr sz="1800" dirty="0" err="1">
                <a:latin typeface="Courier"/>
              </a:rPr>
              <a:t>t.test</a:t>
            </a:r>
            <a:r>
              <a:rPr sz="1800" dirty="0">
                <a:latin typeface="Courier"/>
              </a:rPr>
              <a:t>()</a:t>
            </a:r>
            <a:r>
              <a:rPr sz="1800" dirty="0"/>
              <a:t> and you do NOT need to check this assumption. However, this uses an approximation to the distribution used to compute the p-value and if you don’t want to make that approximation, you could set </a:t>
            </a:r>
            <a:r>
              <a:rPr sz="1800" dirty="0" err="1">
                <a:latin typeface="Courier"/>
              </a:rPr>
              <a:t>var.equal</a:t>
            </a:r>
            <a:r>
              <a:rPr sz="1800" dirty="0">
                <a:latin typeface="Courier"/>
              </a:rPr>
              <a:t>=TRUE</a:t>
            </a:r>
            <a:r>
              <a:rPr sz="1800" dirty="0"/>
              <a:t> but then you need to check this assumption of equal variances. A visual inspection is usually good enough for most situations.</a:t>
            </a:r>
          </a:p>
          <a:p>
            <a:pPr lvl="0" indent="0">
              <a:buNone/>
            </a:pPr>
            <a:r>
              <a:rPr dirty="0" err="1">
                <a:latin typeface="Courier"/>
              </a:rPr>
              <a:t>dfTb</a:t>
            </a:r>
            <a:r>
              <a:rPr dirty="0">
                <a:latin typeface="Courier"/>
              </a:rPr>
              <a:t> </a:t>
            </a:r>
            <a:r>
              <a:rPr dirty="0">
                <a:solidFill>
                  <a:srgbClr val="4070A0"/>
                </a:solidFill>
                <a:latin typeface="Courier"/>
              </a:rPr>
              <a:t>%&gt;%</a:t>
            </a:r>
            <a:br>
              <a:rPr dirty="0"/>
            </a:br>
            <a:r>
              <a:rPr dirty="0" err="1">
                <a:solidFill>
                  <a:srgbClr val="06287E"/>
                </a:solidFill>
                <a:latin typeface="Courier"/>
              </a:rPr>
              <a:t>ggplot</a:t>
            </a:r>
            <a:r>
              <a:rPr dirty="0">
                <a:latin typeface="Courier"/>
              </a:rPr>
              <a:t>(</a:t>
            </a:r>
            <a:r>
              <a:rPr dirty="0">
                <a:solidFill>
                  <a:srgbClr val="7D9029"/>
                </a:solidFill>
                <a:latin typeface="Courier"/>
              </a:rPr>
              <a:t>mapping=</a:t>
            </a:r>
            <a:r>
              <a:rPr dirty="0" err="1">
                <a:solidFill>
                  <a:srgbClr val="06287E"/>
                </a:solidFill>
                <a:latin typeface="Courier"/>
              </a:rPr>
              <a:t>aes</a:t>
            </a:r>
            <a:r>
              <a:rPr dirty="0">
                <a:latin typeface="Courier"/>
              </a:rPr>
              <a:t>(</a:t>
            </a:r>
            <a:r>
              <a:rPr dirty="0">
                <a:solidFill>
                  <a:srgbClr val="7D9029"/>
                </a:solidFill>
                <a:latin typeface="Courier"/>
              </a:rPr>
              <a:t>x=</a:t>
            </a:r>
            <a:r>
              <a:rPr dirty="0" err="1">
                <a:solidFill>
                  <a:srgbClr val="06287E"/>
                </a:solidFill>
                <a:latin typeface="Courier"/>
              </a:rPr>
              <a:t>ifelse</a:t>
            </a:r>
            <a:r>
              <a:rPr dirty="0">
                <a:latin typeface="Courier"/>
              </a:rPr>
              <a:t>(sex</a:t>
            </a:r>
            <a:r>
              <a:rPr dirty="0">
                <a:solidFill>
                  <a:srgbClr val="4070A0"/>
                </a:solidFill>
                <a:latin typeface="Courier"/>
              </a:rPr>
              <a:t>==</a:t>
            </a:r>
            <a:r>
              <a:rPr dirty="0">
                <a:solidFill>
                  <a:srgbClr val="40A070"/>
                </a:solidFill>
                <a:latin typeface="Courier"/>
              </a:rPr>
              <a:t>1</a:t>
            </a:r>
            <a:r>
              <a:rPr dirty="0">
                <a:latin typeface="Courier"/>
              </a:rPr>
              <a:t>,</a:t>
            </a:r>
            <a:r>
              <a:rPr dirty="0">
                <a:solidFill>
                  <a:srgbClr val="4070A0"/>
                </a:solidFill>
                <a:latin typeface="Courier"/>
              </a:rPr>
              <a:t>"Male"</a:t>
            </a:r>
            <a:r>
              <a:rPr dirty="0">
                <a:latin typeface="Courier"/>
              </a:rPr>
              <a:t>,</a:t>
            </a:r>
            <a:r>
              <a:rPr dirty="0">
                <a:solidFill>
                  <a:srgbClr val="4070A0"/>
                </a:solidFill>
                <a:latin typeface="Courier"/>
              </a:rPr>
              <a:t>"Female"</a:t>
            </a:r>
            <a:r>
              <a:rPr dirty="0">
                <a:latin typeface="Courier"/>
              </a:rPr>
              <a:t>),</a:t>
            </a:r>
            <a:r>
              <a:rPr dirty="0">
                <a:solidFill>
                  <a:srgbClr val="7D9029"/>
                </a:solidFill>
                <a:latin typeface="Courier"/>
              </a:rPr>
              <a:t>y=</a:t>
            </a:r>
            <a:r>
              <a:rPr dirty="0" err="1">
                <a:latin typeface="Courier"/>
              </a:rPr>
              <a:t>age,</a:t>
            </a:r>
            <a:r>
              <a:rPr dirty="0" err="1">
                <a:solidFill>
                  <a:srgbClr val="7D9029"/>
                </a:solidFill>
                <a:latin typeface="Courier"/>
              </a:rPr>
              <a:t>fill</a:t>
            </a:r>
            <a:r>
              <a:rPr dirty="0">
                <a:solidFill>
                  <a:srgbClr val="7D9029"/>
                </a:solidFill>
                <a:latin typeface="Courier"/>
              </a:rPr>
              <a:t>=</a:t>
            </a:r>
            <a:r>
              <a:rPr dirty="0" err="1">
                <a:solidFill>
                  <a:srgbClr val="06287E"/>
                </a:solidFill>
                <a:latin typeface="Courier"/>
              </a:rPr>
              <a:t>ifelse</a:t>
            </a:r>
            <a:r>
              <a:rPr dirty="0">
                <a:latin typeface="Courier"/>
              </a:rPr>
              <a:t>(sex</a:t>
            </a:r>
            <a:r>
              <a:rPr dirty="0">
                <a:solidFill>
                  <a:srgbClr val="4070A0"/>
                </a:solidFill>
                <a:latin typeface="Courier"/>
              </a:rPr>
              <a:t>==</a:t>
            </a:r>
            <a:r>
              <a:rPr dirty="0">
                <a:solidFill>
                  <a:srgbClr val="40A070"/>
                </a:solidFill>
                <a:latin typeface="Courier"/>
              </a:rPr>
              <a:t>1</a:t>
            </a:r>
            <a:r>
              <a:rPr dirty="0">
                <a:latin typeface="Courier"/>
              </a:rPr>
              <a:t>,</a:t>
            </a:r>
            <a:r>
              <a:rPr dirty="0">
                <a:solidFill>
                  <a:srgbClr val="4070A0"/>
                </a:solidFill>
                <a:latin typeface="Courier"/>
              </a:rPr>
              <a:t>"Male"</a:t>
            </a:r>
            <a:r>
              <a:rPr dirty="0">
                <a:latin typeface="Courier"/>
              </a:rPr>
              <a:t>,</a:t>
            </a:r>
            <a:r>
              <a:rPr dirty="0">
                <a:solidFill>
                  <a:srgbClr val="4070A0"/>
                </a:solidFill>
                <a:latin typeface="Courier"/>
              </a:rPr>
              <a:t>"Female"</a:t>
            </a:r>
            <a:r>
              <a:rPr dirty="0">
                <a:latin typeface="Courier"/>
              </a:rPr>
              <a:t>))) </a:t>
            </a:r>
            <a:r>
              <a:rPr dirty="0">
                <a:solidFill>
                  <a:srgbClr val="4070A0"/>
                </a:solidFill>
                <a:latin typeface="Courier"/>
              </a:rPr>
              <a:t>+</a:t>
            </a:r>
            <a:r>
              <a:rPr dirty="0">
                <a:latin typeface="Courier"/>
              </a:rPr>
              <a:t> </a:t>
            </a:r>
            <a:r>
              <a:rPr dirty="0" err="1">
                <a:solidFill>
                  <a:srgbClr val="06287E"/>
                </a:solidFill>
                <a:latin typeface="Courier"/>
              </a:rPr>
              <a:t>scale_fill_manual</a:t>
            </a:r>
            <a:r>
              <a:rPr dirty="0">
                <a:latin typeface="Courier"/>
              </a:rPr>
              <a:t>(</a:t>
            </a:r>
            <a:r>
              <a:rPr dirty="0">
                <a:solidFill>
                  <a:srgbClr val="7D9029"/>
                </a:solidFill>
                <a:latin typeface="Courier"/>
              </a:rPr>
              <a:t>values=</a:t>
            </a:r>
            <a:r>
              <a:rPr dirty="0">
                <a:solidFill>
                  <a:srgbClr val="06287E"/>
                </a:solidFill>
                <a:latin typeface="Courier"/>
              </a:rPr>
              <a:t>c</a:t>
            </a:r>
            <a:r>
              <a:rPr dirty="0">
                <a:latin typeface="Courier"/>
              </a:rPr>
              <a:t>(</a:t>
            </a:r>
            <a:r>
              <a:rPr dirty="0">
                <a:solidFill>
                  <a:srgbClr val="4070A0"/>
                </a:solidFill>
                <a:latin typeface="Courier"/>
              </a:rPr>
              <a:t>"</a:t>
            </a:r>
            <a:r>
              <a:rPr dirty="0" err="1">
                <a:solidFill>
                  <a:srgbClr val="4070A0"/>
                </a:solidFill>
                <a:latin typeface="Courier"/>
              </a:rPr>
              <a:t>steelblue</a:t>
            </a:r>
            <a:r>
              <a:rPr dirty="0">
                <a:solidFill>
                  <a:srgbClr val="4070A0"/>
                </a:solidFill>
                <a:latin typeface="Courier"/>
              </a:rPr>
              <a:t>"</a:t>
            </a:r>
            <a:r>
              <a:rPr dirty="0">
                <a:latin typeface="Courier"/>
              </a:rPr>
              <a:t>,</a:t>
            </a:r>
            <a:r>
              <a:rPr dirty="0">
                <a:solidFill>
                  <a:srgbClr val="4070A0"/>
                </a:solidFill>
                <a:latin typeface="Courier"/>
              </a:rPr>
              <a:t>"orange"</a:t>
            </a:r>
            <a:r>
              <a:rPr dirty="0">
                <a:latin typeface="Courier"/>
              </a:rPr>
              <a:t>),</a:t>
            </a:r>
            <a:r>
              <a:rPr dirty="0">
                <a:solidFill>
                  <a:srgbClr val="7D9029"/>
                </a:solidFill>
                <a:latin typeface="Courier"/>
              </a:rPr>
              <a:t>name=</a:t>
            </a:r>
            <a:r>
              <a:rPr dirty="0">
                <a:solidFill>
                  <a:srgbClr val="4070A0"/>
                </a:solidFill>
                <a:latin typeface="Courier"/>
              </a:rPr>
              <a:t>"Sex"</a:t>
            </a:r>
            <a:r>
              <a:rPr dirty="0">
                <a:latin typeface="Courier"/>
              </a:rPr>
              <a:t>) </a:t>
            </a:r>
            <a:r>
              <a:rPr dirty="0">
                <a:solidFill>
                  <a:srgbClr val="4070A0"/>
                </a:solidFill>
                <a:latin typeface="Courier"/>
              </a:rPr>
              <a:t>+</a:t>
            </a:r>
            <a:br>
              <a:rPr dirty="0"/>
            </a:br>
            <a:r>
              <a:rPr dirty="0">
                <a:latin typeface="Courier"/>
              </a:rPr>
              <a:t>  </a:t>
            </a:r>
            <a:r>
              <a:rPr dirty="0" err="1">
                <a:solidFill>
                  <a:srgbClr val="06287E"/>
                </a:solidFill>
                <a:latin typeface="Courier"/>
              </a:rPr>
              <a:t>geom_boxplot</a:t>
            </a:r>
            <a:r>
              <a:rPr dirty="0">
                <a:latin typeface="Courier"/>
              </a:rPr>
              <a:t>()</a:t>
            </a:r>
          </a:p>
        </p:txBody>
      </p:sp>
      <p:pic>
        <p:nvPicPr>
          <p:cNvPr id="3" name="Picture 1" descr="LIGHT_CSW_Session2_BasicStatisticalAnalysis_files/figure-pptx/unnamed-chunk-21-1.png"/>
          <p:cNvPicPr>
            <a:picLocks noGrp="1" noChangeAspect="1"/>
          </p:cNvPicPr>
          <p:nvPr/>
        </p:nvPicPr>
        <p:blipFill>
          <a:blip r:embed="rId2"/>
          <a:stretch>
            <a:fillRect/>
          </a:stretch>
        </p:blipFill>
        <p:spPr bwMode="auto">
          <a:xfrm>
            <a:off x="5181600" y="18161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64</a:t>
            </a:fld>
            <a:endParaRPr lang="en-GB"/>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Two-sample t-test - PRACTICAL</a:t>
            </a:r>
          </a:p>
          <a:p>
            <a:pPr marL="0" lvl="0" indent="0">
              <a:buNone/>
            </a:pPr>
            <a:r>
              <a:t>DO THE TEST</a:t>
            </a:r>
          </a:p>
          <a:p>
            <a:pPr lvl="0" indent="0">
              <a:buNone/>
            </a:pPr>
            <a:r>
              <a:rPr>
                <a:solidFill>
                  <a:srgbClr val="06287E"/>
                </a:solidFill>
                <a:latin typeface="Courier"/>
              </a:rPr>
              <a:t>t.test</a:t>
            </a:r>
            <a:r>
              <a:rPr>
                <a:latin typeface="Courier"/>
              </a:rPr>
              <a:t>(age</a:t>
            </a:r>
            <a:r>
              <a:rPr>
                <a:solidFill>
                  <a:srgbClr val="4070A0"/>
                </a:solidFill>
                <a:latin typeface="Courier"/>
              </a:rPr>
              <a:t>~</a:t>
            </a:r>
            <a:r>
              <a:rPr>
                <a:latin typeface="Courier"/>
              </a:rPr>
              <a:t>sex,</a:t>
            </a:r>
            <a:r>
              <a:rPr>
                <a:solidFill>
                  <a:srgbClr val="7D9029"/>
                </a:solidFill>
                <a:latin typeface="Courier"/>
              </a:rPr>
              <a:t>data=</a:t>
            </a:r>
            <a:r>
              <a:rPr>
                <a:latin typeface="Courier"/>
              </a:rPr>
              <a:t>dfTb)</a:t>
            </a:r>
            <a:br/>
            <a:r>
              <a:rPr i="1">
                <a:solidFill>
                  <a:srgbClr val="BA2121"/>
                </a:solidFill>
                <a:latin typeface="Courier"/>
              </a:rPr>
              <a:t>## </a:t>
            </a:r>
            <a:br/>
            <a:r>
              <a:rPr i="1">
                <a:solidFill>
                  <a:srgbClr val="BA2121"/>
                </a:solidFill>
                <a:latin typeface="Courier"/>
              </a:rPr>
              <a:t>##  Welch Two Sample t-test</a:t>
            </a:r>
            <a:br/>
            <a:r>
              <a:rPr i="1">
                <a:solidFill>
                  <a:srgbClr val="BA2121"/>
                </a:solidFill>
                <a:latin typeface="Courier"/>
              </a:rPr>
              <a:t>## </a:t>
            </a:r>
            <a:br/>
            <a:r>
              <a:rPr i="1">
                <a:solidFill>
                  <a:srgbClr val="BA2121"/>
                </a:solidFill>
                <a:latin typeface="Courier"/>
              </a:rPr>
              <a:t>## data:  age by sex</a:t>
            </a:r>
            <a:br/>
            <a:r>
              <a:rPr i="1">
                <a:solidFill>
                  <a:srgbClr val="BA2121"/>
                </a:solidFill>
                <a:latin typeface="Courier"/>
              </a:rPr>
              <a:t>## t = -0.69127, df = 2982.6, p-value = 0.4895</a:t>
            </a:r>
            <a:br/>
            <a:r>
              <a:rPr i="1">
                <a:solidFill>
                  <a:srgbClr val="BA2121"/>
                </a:solidFill>
                <a:latin typeface="Courier"/>
              </a:rPr>
              <a:t>## alternative hypothesis: true difference in means between group 1 and group 2 is not equal to 0</a:t>
            </a:r>
            <a:br/>
            <a:r>
              <a:rPr i="1">
                <a:solidFill>
                  <a:srgbClr val="BA2121"/>
                </a:solidFill>
                <a:latin typeface="Courier"/>
              </a:rPr>
              <a:t>## 95 percent confidence interval:</a:t>
            </a:r>
            <a:br/>
            <a:r>
              <a:rPr i="1">
                <a:solidFill>
                  <a:srgbClr val="BA2121"/>
                </a:solidFill>
                <a:latin typeface="Courier"/>
              </a:rPr>
              <a:t>##  -0.4812899  0.2303877</a:t>
            </a:r>
            <a:br/>
            <a:r>
              <a:rPr i="1">
                <a:solidFill>
                  <a:srgbClr val="BA2121"/>
                </a:solidFill>
                <a:latin typeface="Courier"/>
              </a:rPr>
              <a:t>## sample estimates:</a:t>
            </a:r>
            <a:br/>
            <a:r>
              <a:rPr i="1">
                <a:solidFill>
                  <a:srgbClr val="BA2121"/>
                </a:solidFill>
                <a:latin typeface="Courier"/>
              </a:rPr>
              <a:t>## mean in group 1 mean in group 2 </a:t>
            </a:r>
            <a:br/>
            <a:r>
              <a:rPr i="1">
                <a:solidFill>
                  <a:srgbClr val="BA2121"/>
                </a:solidFill>
                <a:latin typeface="Courier"/>
              </a:rPr>
              <a:t>##        32.87585        33.00130</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65</a:t>
            </a:fld>
            <a:endParaRPr lang="en-GB"/>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Two-sample t-test - PRACTICAL</a:t>
            </a:r>
          </a:p>
          <a:p>
            <a:pPr marL="0" lvl="0" indent="0">
              <a:buNone/>
            </a:pPr>
            <a:r>
              <a:t>DO THE TEST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We note that: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The observed difference in sample means is (32.87585 - 33.00130) = -0.12545.</a:t>
            </a:r>
          </a:p>
          <a:p>
            <a:pPr lvl="0"/>
            <a:r>
              <a:t>p = 0.4895 which is larger than 0.05, the typical significance level.</a:t>
            </a:r>
          </a:p>
          <a:p>
            <a:pPr lvl="0"/>
            <a:r>
              <a:t>From this we conclude that there is not enough evidence to reject the null hypothesis of no difference in mean age between men and women in this dataset.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66</a:t>
            </a:fld>
            <a:endParaRPr lang="en-GB"/>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Paired t-test</a:t>
            </a:r>
          </a:p>
          <a:p>
            <a:pPr marL="0" lvl="0" indent="0">
              <a:buNone/>
            </a:pPr>
            <a:r>
              <a:t>When observations are </a:t>
            </a:r>
            <a:r>
              <a:rPr b="1"/>
              <a:t>paired</a:t>
            </a:r>
            <a:r>
              <a:t> (e.g. repeat observations in the same individual; for example before and after a treatment or at 2 different time points), we cannot use the two-sample t-test (assumption of independent observations in both groups not met). However we can compute the pairwise difference and do a one-sample t-test to test the null hypothesis that the mean of these pairwise differences is 0.</a:t>
            </a:r>
          </a:p>
          <a:p>
            <a:pPr marL="0" lvl="0" indent="0">
              <a:buNone/>
            </a:pPr>
            <a:r>
              <a:t>For example we can test whether CD4 levels are the same T time points 1 and 2:</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2</m:t>
                      </m:r>
                    </m:sub>
                  </m:sSub>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2</m:t>
                      </m:r>
                    </m:sub>
                  </m:sSub>
                </m:oMath>
              </m:oMathPara>
            </a14:m>
            <a:endParaRPr/>
          </a:p>
          <a:p>
            <a:pPr lvl="0" indent="0">
              <a:buNone/>
            </a:pPr>
            <a:r>
              <a:rPr>
                <a:solidFill>
                  <a:srgbClr val="06287E"/>
                </a:solidFill>
                <a:latin typeface="Courier"/>
              </a:rPr>
              <a:t>t.test</a:t>
            </a:r>
            <a:r>
              <a:rPr>
                <a:latin typeface="Courier"/>
              </a:rPr>
              <a:t>(dfTb</a:t>
            </a:r>
            <a:r>
              <a:rPr>
                <a:solidFill>
                  <a:srgbClr val="4070A0"/>
                </a:solidFill>
                <a:latin typeface="Courier"/>
              </a:rPr>
              <a:t>$</a:t>
            </a:r>
            <a:r>
              <a:rPr>
                <a:latin typeface="Courier"/>
              </a:rPr>
              <a:t>cd41,dfTb</a:t>
            </a:r>
            <a:r>
              <a:rPr>
                <a:solidFill>
                  <a:srgbClr val="4070A0"/>
                </a:solidFill>
                <a:latin typeface="Courier"/>
              </a:rPr>
              <a:t>$</a:t>
            </a:r>
            <a:r>
              <a:rPr>
                <a:latin typeface="Courier"/>
              </a:rPr>
              <a:t>cd42,</a:t>
            </a:r>
            <a:r>
              <a:rPr>
                <a:solidFill>
                  <a:srgbClr val="7D9029"/>
                </a:solidFill>
                <a:latin typeface="Courier"/>
              </a:rPr>
              <a:t>paired =</a:t>
            </a:r>
            <a:r>
              <a:rPr>
                <a:latin typeface="Courier"/>
              </a:rPr>
              <a:t> </a:t>
            </a:r>
            <a:r>
              <a:rPr>
                <a:solidFill>
                  <a:srgbClr val="880000"/>
                </a:solidFill>
                <a:latin typeface="Courier"/>
              </a:rPr>
              <a:t>TRUE</a:t>
            </a:r>
            <a:r>
              <a:rPr>
                <a:latin typeface="Courier"/>
              </a:rPr>
              <a:t>)</a:t>
            </a:r>
            <a:br/>
            <a:r>
              <a:rPr i="1">
                <a:solidFill>
                  <a:srgbClr val="BA2121"/>
                </a:solidFill>
                <a:latin typeface="Courier"/>
              </a:rPr>
              <a:t>## </a:t>
            </a:r>
            <a:br/>
            <a:r>
              <a:rPr i="1">
                <a:solidFill>
                  <a:srgbClr val="BA2121"/>
                </a:solidFill>
                <a:latin typeface="Courier"/>
              </a:rPr>
              <a:t>##  Paired t-test</a:t>
            </a:r>
            <a:br/>
            <a:r>
              <a:rPr i="1">
                <a:solidFill>
                  <a:srgbClr val="BA2121"/>
                </a:solidFill>
                <a:latin typeface="Courier"/>
              </a:rPr>
              <a:t>## </a:t>
            </a:r>
            <a:br/>
            <a:r>
              <a:rPr i="1">
                <a:solidFill>
                  <a:srgbClr val="BA2121"/>
                </a:solidFill>
                <a:latin typeface="Courier"/>
              </a:rPr>
              <a:t>## data:  dfTb$cd41 and dfTb$cd42</a:t>
            </a:r>
            <a:br/>
            <a:r>
              <a:rPr i="1">
                <a:solidFill>
                  <a:srgbClr val="BA2121"/>
                </a:solidFill>
                <a:latin typeface="Courier"/>
              </a:rPr>
              <a:t>## t = -98.346, df = 2999, p-value &lt; 2.2e-16</a:t>
            </a:r>
            <a:br/>
            <a:r>
              <a:rPr i="1">
                <a:solidFill>
                  <a:srgbClr val="BA2121"/>
                </a:solidFill>
                <a:latin typeface="Courier"/>
              </a:rPr>
              <a:t>## alternative hypothesis: true mean difference is not equal to 0</a:t>
            </a:r>
            <a:br/>
            <a:r>
              <a:rPr i="1">
                <a:solidFill>
                  <a:srgbClr val="BA2121"/>
                </a:solidFill>
                <a:latin typeface="Courier"/>
              </a:rPr>
              <a:t>## 95 percent confidence interval:</a:t>
            </a:r>
            <a:br/>
            <a:r>
              <a:rPr i="1">
                <a:solidFill>
                  <a:srgbClr val="BA2121"/>
                </a:solidFill>
                <a:latin typeface="Courier"/>
              </a:rPr>
              <a:t>##  -203.1804 -195.2370</a:t>
            </a:r>
            <a:br/>
            <a:r>
              <a:rPr i="1">
                <a:solidFill>
                  <a:srgbClr val="BA2121"/>
                </a:solidFill>
                <a:latin typeface="Courier"/>
              </a:rPr>
              <a:t>## sample estimates:</a:t>
            </a:r>
            <a:br/>
            <a:r>
              <a:rPr i="1">
                <a:solidFill>
                  <a:srgbClr val="BA2121"/>
                </a:solidFill>
                <a:latin typeface="Courier"/>
              </a:rPr>
              <a:t>## mean difference </a:t>
            </a:r>
            <a:br/>
            <a:r>
              <a:rPr i="1">
                <a:solidFill>
                  <a:srgbClr val="BA2121"/>
                </a:solidFill>
                <a:latin typeface="Courier"/>
              </a:rPr>
              <a:t>##       -199.2087</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67</a:t>
            </a:fld>
            <a:endParaRPr lang="en-GB"/>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ANOVA</a:t>
            </a:r>
            <a:r>
              <a:t> - comparing more than two means</a:t>
            </a:r>
          </a:p>
          <a:p>
            <a:pPr lvl="0"/>
            <a:r>
              <a:t>Sometimes we want to compare means of a variable in more than 2 groups.</a:t>
            </a:r>
          </a:p>
          <a:p>
            <a:pPr lvl="0"/>
            <a:r>
              <a:t>For example, we might want to compare the mean CD4 among the 5 hospitals.</a:t>
            </a:r>
          </a:p>
          <a:p>
            <a:pPr lvl="0"/>
            <a:r>
              <a:t>Use one way analysis of variance (ANOVA).</a:t>
            </a:r>
          </a:p>
          <a:p>
            <a:pPr lvl="0"/>
            <a:r>
              <a:t>Compares the between groups variation to the within groups variation: if the former is larger than the latter, the group means cannot all be the same.</a:t>
            </a:r>
          </a:p>
          <a:p>
            <a:pPr lvl="0"/>
            <a:r>
              <a:t>Assumptions:</a:t>
            </a:r>
          </a:p>
          <a:p>
            <a:pPr lvl="1"/>
            <a:r>
              <a:t>Data in each group are approximately normally distributed (CLT applies again, but a bit more complicated than in the t-test case).</a:t>
            </a:r>
          </a:p>
          <a:p>
            <a:pPr lvl="1"/>
            <a:r>
              <a:t>Equal variation within groups.</a:t>
            </a:r>
          </a:p>
          <a:p>
            <a:pPr lvl="1"/>
            <a:r>
              <a:t>Independent and identically distributed variables.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68</a:t>
            </a:fld>
            <a:endParaRPr lang="en-GB"/>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ANOVA</a:t>
            </a:r>
            <a:r>
              <a:t> - comparing more than two means</a:t>
            </a:r>
          </a:p>
          <a:p>
            <a:pPr marL="0" lvl="0" indent="0">
              <a:buNone/>
            </a:pPr>
            <a:r>
              <a:t>A total of 3000 study participants were recruited in 5 hospitals providing ART. Each participant’s CD4 count upon entry into study was measured. We would like to investigate whether there is a difference in mean CD4 count at the entry into the study across the 5 participating facilities. State the hypothesis to be tested and your conclusion.</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2</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3</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4</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5</m:t>
                      </m:r>
                    </m:sub>
                  </m:sSub>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𝜇</m:t>
                      </m:r>
                    </m:e>
                    <m:sub>
                      <m:r>
                        <a:rPr>
                          <a:latin typeface="Cambria Math" panose="02040503050406030204" pitchFamily="18" charset="0"/>
                        </a:rPr>
                        <m:t>𝑗</m:t>
                      </m:r>
                    </m:sub>
                  </m:sSub>
                  <m:r>
                    <a:rPr>
                      <a:latin typeface="Cambria Math" panose="02040503050406030204" pitchFamily="18" charset="0"/>
                    </a:rPr>
                    <m:t> </m:t>
                  </m:r>
                  <m:r>
                    <m:rPr>
                      <m:nor/>
                    </m:rPr>
                    <a:rPr/>
                    <m:t> </m:t>
                  </m:r>
                  <m:r>
                    <m:rPr>
                      <m:nor/>
                    </m:rPr>
                    <a:rPr/>
                    <m:t>for</m:t>
                  </m:r>
                  <m:r>
                    <m:rPr>
                      <m:nor/>
                    </m:rPr>
                    <a:rPr/>
                    <m:t> </m:t>
                  </m:r>
                  <m:r>
                    <m:rPr>
                      <m:nor/>
                    </m:rPr>
                    <a:rPr/>
                    <m:t>some</m:t>
                  </m:r>
                  <m:r>
                    <m:rPr>
                      <m:nor/>
                    </m:rPr>
                    <a:rPr/>
                    <m:t> </m:t>
                  </m:r>
                  <m:r>
                    <a:rPr>
                      <a:latin typeface="Cambria Math" panose="02040503050406030204" pitchFamily="18" charset="0"/>
                    </a:rPr>
                    <m:t>𝑖</m:t>
                  </m:r>
                  <m:r>
                    <a:rPr>
                      <a:latin typeface="Cambria Math" panose="02040503050406030204" pitchFamily="18" charset="0"/>
                    </a:rPr>
                    <m:t>,</m:t>
                  </m:r>
                  <m:r>
                    <a:rPr>
                      <a:latin typeface="Cambria Math" panose="02040503050406030204" pitchFamily="18" charset="0"/>
                    </a:rPr>
                    <m:t>𝑗</m:t>
                  </m:r>
                </m:oMath>
              </m:oMathPara>
            </a14:m>
            <a:endParaRPr/>
          </a:p>
          <a:p>
            <a:pPr lvl="0" indent="0">
              <a:buNone/>
            </a:pPr>
            <a:r>
              <a:rPr>
                <a:solidFill>
                  <a:srgbClr val="06287E"/>
                </a:solidFill>
                <a:latin typeface="Courier"/>
              </a:rPr>
              <a:t>oneway.test</a:t>
            </a:r>
            <a:r>
              <a:rPr>
                <a:latin typeface="Courier"/>
              </a:rPr>
              <a:t>(cd41 </a:t>
            </a:r>
            <a:r>
              <a:rPr>
                <a:solidFill>
                  <a:srgbClr val="4070A0"/>
                </a:solidFill>
                <a:latin typeface="Courier"/>
              </a:rPr>
              <a:t>~</a:t>
            </a:r>
            <a:r>
              <a:rPr>
                <a:latin typeface="Courier"/>
              </a:rPr>
              <a:t> hosp, </a:t>
            </a:r>
            <a:r>
              <a:rPr>
                <a:solidFill>
                  <a:srgbClr val="7D9029"/>
                </a:solidFill>
                <a:latin typeface="Courier"/>
              </a:rPr>
              <a:t>data =</a:t>
            </a:r>
            <a:r>
              <a:rPr>
                <a:latin typeface="Courier"/>
              </a:rPr>
              <a:t> dfTb)</a:t>
            </a:r>
            <a:br/>
            <a:r>
              <a:rPr i="1">
                <a:solidFill>
                  <a:srgbClr val="BA2121"/>
                </a:solidFill>
                <a:latin typeface="Courier"/>
              </a:rPr>
              <a:t>## </a:t>
            </a:r>
            <a:br/>
            <a:r>
              <a:rPr i="1">
                <a:solidFill>
                  <a:srgbClr val="BA2121"/>
                </a:solidFill>
                <a:latin typeface="Courier"/>
              </a:rPr>
              <a:t>##  One-way analysis of means (not assuming equal variances)</a:t>
            </a:r>
            <a:br/>
            <a:r>
              <a:rPr i="1">
                <a:solidFill>
                  <a:srgbClr val="BA2121"/>
                </a:solidFill>
                <a:latin typeface="Courier"/>
              </a:rPr>
              <a:t>## </a:t>
            </a:r>
            <a:br/>
            <a:r>
              <a:rPr i="1">
                <a:solidFill>
                  <a:srgbClr val="BA2121"/>
                </a:solidFill>
                <a:latin typeface="Courier"/>
              </a:rPr>
              <a:t>## data:  cd41 and hosp</a:t>
            </a:r>
            <a:br/>
            <a:r>
              <a:rPr i="1">
                <a:solidFill>
                  <a:srgbClr val="BA2121"/>
                </a:solidFill>
                <a:latin typeface="Courier"/>
              </a:rPr>
              <a:t>## F = 0.22905, num df = 4, denom df = 1496, p-value = 0.9222</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69</a:t>
            </a:fld>
            <a:endParaRPr lang="en-GB"/>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lstStyle/>
          <a:p>
            <a:pPr marL="0" lvl="0" indent="0">
              <a:buNone/>
            </a:pPr>
            <a:r>
              <a:t>Probability theory</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7</a:t>
            </a:fld>
            <a:endParaRPr lang="en-GB"/>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ANOVA</a:t>
            </a:r>
            <a:r>
              <a:t> - comparing more than two means</a:t>
            </a:r>
          </a:p>
          <a:p>
            <a:pPr marL="0" lvl="0" indent="0">
              <a:buNone/>
            </a:pPr>
            <a:r>
              <a:t>Same results:</a:t>
            </a:r>
          </a:p>
          <a:p>
            <a:pPr lvl="0" indent="0">
              <a:buNone/>
            </a:pPr>
            <a:r>
              <a:rPr>
                <a:latin typeface="Courier"/>
              </a:rPr>
              <a:t>res.hosp </a:t>
            </a:r>
            <a:r>
              <a:rPr>
                <a:solidFill>
                  <a:srgbClr val="007020"/>
                </a:solidFill>
                <a:latin typeface="Courier"/>
              </a:rPr>
              <a:t>&lt;-</a:t>
            </a:r>
            <a:r>
              <a:rPr>
                <a:latin typeface="Courier"/>
              </a:rPr>
              <a:t> </a:t>
            </a:r>
            <a:r>
              <a:rPr>
                <a:solidFill>
                  <a:srgbClr val="06287E"/>
                </a:solidFill>
                <a:latin typeface="Courier"/>
              </a:rPr>
              <a:t>aov</a:t>
            </a:r>
            <a:r>
              <a:rPr>
                <a:latin typeface="Courier"/>
              </a:rPr>
              <a:t>(cd41 </a:t>
            </a:r>
            <a:r>
              <a:rPr>
                <a:solidFill>
                  <a:srgbClr val="4070A0"/>
                </a:solidFill>
                <a:latin typeface="Courier"/>
              </a:rPr>
              <a:t>~</a:t>
            </a:r>
            <a:r>
              <a:rPr>
                <a:latin typeface="Courier"/>
              </a:rPr>
              <a:t> </a:t>
            </a:r>
            <a:r>
              <a:rPr>
                <a:solidFill>
                  <a:srgbClr val="06287E"/>
                </a:solidFill>
                <a:latin typeface="Courier"/>
              </a:rPr>
              <a:t>factor</a:t>
            </a:r>
            <a:r>
              <a:rPr>
                <a:latin typeface="Courier"/>
              </a:rPr>
              <a:t>(hosp), </a:t>
            </a:r>
            <a:r>
              <a:rPr>
                <a:solidFill>
                  <a:srgbClr val="7D9029"/>
                </a:solidFill>
                <a:latin typeface="Courier"/>
              </a:rPr>
              <a:t>data =</a:t>
            </a:r>
            <a:r>
              <a:rPr>
                <a:latin typeface="Courier"/>
              </a:rPr>
              <a:t> dfTb)</a:t>
            </a:r>
            <a:br/>
            <a:r>
              <a:rPr>
                <a:solidFill>
                  <a:srgbClr val="06287E"/>
                </a:solidFill>
                <a:latin typeface="Courier"/>
              </a:rPr>
              <a:t>summary</a:t>
            </a:r>
            <a:r>
              <a:rPr>
                <a:latin typeface="Courier"/>
              </a:rPr>
              <a:t>(res.hosp)</a:t>
            </a:r>
            <a:br/>
            <a:r>
              <a:rPr i="1">
                <a:solidFill>
                  <a:srgbClr val="BA2121"/>
                </a:solidFill>
                <a:latin typeface="Courier"/>
              </a:rPr>
              <a:t>##                Df  Sum Sq Mean Sq F value Pr(&gt;F)</a:t>
            </a:r>
            <a:br/>
            <a:r>
              <a:rPr i="1">
                <a:solidFill>
                  <a:srgbClr val="BA2121"/>
                </a:solidFill>
                <a:latin typeface="Courier"/>
              </a:rPr>
              <a:t>## factor(hosp)    4    2204   551.1   0.229  0.922</a:t>
            </a:r>
            <a:br/>
            <a:r>
              <a:rPr i="1">
                <a:solidFill>
                  <a:srgbClr val="BA2121"/>
                </a:solidFill>
                <a:latin typeface="Courier"/>
              </a:rPr>
              <a:t>## Residuals    2995 7194212  2402.1</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70</a:t>
            </a:fld>
            <a:endParaRPr lang="en-GB"/>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ANOVA</a:t>
            </a:r>
            <a:r>
              <a:t> - comparing more than two means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We note that: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 xmlns:m="http://schemas.openxmlformats.org/officeDocument/2006/math">
                <m:r>
                  <a:rPr>
                    <a:latin typeface="Cambria Math" panose="02040503050406030204" pitchFamily="18" charset="0"/>
                  </a:rPr>
                  <m:t>𝑝</m:t>
                </m:r>
                <m:r>
                  <a:rPr>
                    <a:latin typeface="Cambria Math" panose="02040503050406030204" pitchFamily="18" charset="0"/>
                  </a:rPr>
                  <m:t>=0.922</m:t>
                </m:r>
              </m:oMath>
            </a14:m>
            <a:r>
              <a:t>, which is larger than 0.05 and we do not reject the null hypothesis of all means being equal.</a:t>
            </a:r>
          </a:p>
          <a:p>
            <a:pPr marL="0" lvl="0" indent="0">
              <a:buNone/>
            </a:pPr>
            <a:r>
              <a:t>There is no evidence in our dataset to suggest that the measured CD4 value differ between the 5 hospitals.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71</a:t>
            </a:fld>
            <a:endParaRPr lang="en-GB"/>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A note on non-parametric tests: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a:r>
              <a:t>The t-test and ANOVA are so-called </a:t>
            </a:r>
            <a:r>
              <a:rPr b="1"/>
              <a:t>parametric</a:t>
            </a:r>
            <a:r>
              <a:t> tests because they assume specific parameterised distributions for the data (in both cases the normal distribution) when deriving the distribution of the test statistic under the null hypothesis.</a:t>
            </a:r>
          </a:p>
          <a:p>
            <a:pPr lvl="0"/>
            <a:r>
              <a:t>If those distributional assumptions are not met, the test results may be invalid.</a:t>
            </a:r>
          </a:p>
          <a:p>
            <a:pPr lvl="0"/>
            <a:r>
              <a:t>There exist non-parametric alternatives, which should be used when</a:t>
            </a:r>
          </a:p>
          <a:p>
            <a:pPr lvl="1"/>
            <a:r>
              <a:t>The data exhibit clear and severe non-normality.</a:t>
            </a:r>
          </a:p>
          <a:p>
            <a:pPr lvl="1"/>
            <a:r>
              <a:t>The sample sizes are small (as the CLT will fail to apply).</a:t>
            </a:r>
          </a:p>
          <a:p>
            <a:pPr lvl="0"/>
            <a:r>
              <a:t>We will not cover these here, but you need to be aware of them:</a:t>
            </a:r>
          </a:p>
          <a:p>
            <a:pPr lvl="1"/>
            <a:r>
              <a:t>One-sample t-test </a:t>
            </a:r>
            <a14:m xmlns:a14="http://schemas.microsoft.com/office/drawing/2010/main">
              <m:oMath xmlns:m="http://schemas.openxmlformats.org/officeDocument/2006/math">
                <m:r>
                  <a:rPr>
                    <a:latin typeface="Cambria Math" panose="02040503050406030204" pitchFamily="18" charset="0"/>
                  </a:rPr>
                  <m:t>→</m:t>
                </m:r>
              </m:oMath>
            </a14:m>
            <a:r>
              <a:t> Wilcoxon signed rank test</a:t>
            </a:r>
          </a:p>
          <a:p>
            <a:pPr lvl="1"/>
            <a:r>
              <a:t>Two-sample t-test </a:t>
            </a:r>
            <a14:m xmlns:a14="http://schemas.microsoft.com/office/drawing/2010/main">
              <m:oMath xmlns:m="http://schemas.openxmlformats.org/officeDocument/2006/math">
                <m:r>
                  <a:rPr>
                    <a:latin typeface="Cambria Math" panose="02040503050406030204" pitchFamily="18" charset="0"/>
                  </a:rPr>
                  <m:t>→</m:t>
                </m:r>
              </m:oMath>
            </a14:m>
            <a:r>
              <a:t> Wilcoxon rank sum or Mann-Whitney U test</a:t>
            </a:r>
          </a:p>
          <a:p>
            <a:pPr lvl="1"/>
            <a:r>
              <a:t>ANOVA </a:t>
            </a:r>
            <a14:m xmlns:a14="http://schemas.microsoft.com/office/drawing/2010/main">
              <m:oMath xmlns:m="http://schemas.openxmlformats.org/officeDocument/2006/math">
                <m:r>
                  <a:rPr>
                    <a:latin typeface="Cambria Math" panose="02040503050406030204" pitchFamily="18" charset="0"/>
                  </a:rPr>
                  <m:t>→</m:t>
                </m:r>
              </m:oMath>
            </a14:m>
            <a:r>
              <a:t> Kruskal-Wallis test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72</a:t>
            </a:fld>
            <a:endParaRPr lang="en-GB"/>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Tests for proportions - one sample test</a:t>
            </a:r>
          </a:p>
          <a:p>
            <a:pPr marL="0" lvl="0" indent="0">
              <a:buNone/>
            </a:pPr>
            <a:r>
              <a:t>When we estimate a proportion (e.g. a prevalence) in a study population, and then want to test the null hypothesis that this proportion is equal to a specific a prior known proportion, we can proceed in 2 ways: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457200" lvl="0" indent="-457200">
              <a:buAutoNum type="arabicPeriod"/>
            </a:pPr>
            <a:r>
              <a:t>Use a normal approximation test - </a:t>
            </a:r>
            <a:r>
              <a:rPr>
                <a:latin typeface="Courier"/>
              </a:rPr>
              <a:t>prop.test()</a:t>
            </a:r>
            <a:r>
              <a:t> in R.</a:t>
            </a:r>
          </a:p>
          <a:p>
            <a:pPr marL="457200" lvl="0" indent="-457200">
              <a:buAutoNum type="arabicPeriod"/>
            </a:pPr>
            <a:r>
              <a:t>Use an exact binomial test - </a:t>
            </a:r>
            <a:r>
              <a:rPr>
                <a:latin typeface="Courier"/>
              </a:rPr>
              <a:t>binom.test()</a:t>
            </a:r>
            <a:r>
              <a:t> in R.</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The null and alternative hypotheses are the same for both tests. For example for a two-sided alternative:</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r>
                    <a:rPr>
                      <a:latin typeface="Cambria Math" panose="02040503050406030204" pitchFamily="18" charset="0"/>
                    </a:rPr>
                    <m:t>:</m:t>
                  </m:r>
                  <m:r>
                    <a:rPr>
                      <a:latin typeface="Cambria Math" panose="02040503050406030204" pitchFamily="18" charset="0"/>
                    </a:rPr>
                    <m:t>𝑝</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0</m:t>
                      </m:r>
                    </m:sub>
                  </m:sSub>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1</m:t>
                      </m:r>
                    </m:sub>
                  </m:sSub>
                  <m:r>
                    <a:rPr>
                      <a:latin typeface="Cambria Math" panose="02040503050406030204" pitchFamily="18" charset="0"/>
                    </a:rPr>
                    <m:t>:</m:t>
                  </m:r>
                  <m:r>
                    <a:rPr>
                      <a:latin typeface="Cambria Math" panose="02040503050406030204" pitchFamily="18" charset="0"/>
                    </a:rPr>
                    <m:t>𝑝</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0</m:t>
                      </m:r>
                    </m:sub>
                  </m:sSub>
                </m:oMath>
              </m:oMathPara>
            </a14:m>
            <a:endParaRPr/>
          </a:p>
          <a:p>
            <a:pPr marL="0" lvl="0" indent="0">
              <a:buNone/>
            </a:pPr>
            <a:r>
              <a:t>The normal approximation test uses the following test statistic:</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𝑇</m:t>
                  </m:r>
                  <m:r>
                    <a:rPr>
                      <a:latin typeface="Cambria Math" panose="02040503050406030204" pitchFamily="18" charset="0"/>
                    </a:rPr>
                    <m:t>=</m:t>
                  </m:r>
                  <m:f>
                    <m:fPr>
                      <m:ctrlPr>
                        <a:rPr i="1">
                          <a:latin typeface="Cambria Math" panose="02040503050406030204" pitchFamily="18" charset="0"/>
                        </a:rPr>
                      </m:ctrlPr>
                    </m:fPr>
                    <m:num>
                      <m:r>
                        <a:rPr>
                          <a:latin typeface="Cambria Math" panose="02040503050406030204" pitchFamily="18" charset="0"/>
                        </a:rPr>
                        <m:t>𝑝</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0</m:t>
                          </m:r>
                        </m:sub>
                      </m:sSub>
                    </m:num>
                    <m:den>
                      <m:rad>
                        <m:radPr>
                          <m:ctrlPr>
                            <a:rPr i="1">
                              <a:latin typeface="Cambria Math" panose="02040503050406030204" pitchFamily="18" charset="0"/>
                            </a:rPr>
                          </m:ctrlPr>
                        </m:radPr>
                        <m:deg/>
                        <m:e>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0</m:t>
                              </m:r>
                            </m:sub>
                          </m:sSub>
                          <m:d>
                            <m:dPr>
                              <m:ctrlPr>
                                <a:rPr i="1">
                                  <a:latin typeface="Cambria Math" panose="02040503050406030204" pitchFamily="18" charset="0"/>
                                </a:rPr>
                              </m:ctrlPr>
                            </m:dPr>
                            <m:e>
                              <m:r>
                                <a:rPr>
                                  <a:latin typeface="Cambria Math" panose="02040503050406030204" pitchFamily="18" charset="0"/>
                                </a:rPr>
                                <m:t>1−</m:t>
                              </m:r>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0</m:t>
                                  </m:r>
                                </m:sub>
                              </m:sSub>
                            </m:e>
                          </m:d>
                          <m:r>
                            <a:rPr>
                              <a:latin typeface="Cambria Math" panose="02040503050406030204" pitchFamily="18" charset="0"/>
                            </a:rPr>
                            <m:t>/</m:t>
                          </m:r>
                          <m:r>
                            <a:rPr>
                              <a:latin typeface="Cambria Math" panose="02040503050406030204" pitchFamily="18" charset="0"/>
                            </a:rPr>
                            <m:t>𝑛</m:t>
                          </m:r>
                        </m:e>
                      </m:rad>
                    </m:den>
                  </m:f>
                  <m:r>
                    <a:rPr>
                      <a:latin typeface="Cambria Math" panose="02040503050406030204" pitchFamily="18" charset="0"/>
                    </a:rPr>
                    <m:t>∼</m:t>
                  </m:r>
                  <m:r>
                    <a:rPr>
                      <a:latin typeface="Cambria Math" panose="02040503050406030204" pitchFamily="18" charset="0"/>
                    </a:rPr>
                    <m:t>𝑁</m:t>
                  </m:r>
                  <m:d>
                    <m:dPr>
                      <m:ctrlPr>
                        <a:rPr i="1">
                          <a:latin typeface="Cambria Math" panose="02040503050406030204" pitchFamily="18" charset="0"/>
                        </a:rPr>
                      </m:ctrlPr>
                    </m:dPr>
                    <m:e>
                      <m:r>
                        <a:rPr>
                          <a:latin typeface="Cambria Math" panose="02040503050406030204" pitchFamily="18" charset="0"/>
                        </a:rPr>
                        <m:t>0,1</m:t>
                      </m:r>
                    </m:e>
                  </m:d>
                  <m:r>
                    <a:rPr>
                      <a:latin typeface="Cambria Math" panose="02040503050406030204" pitchFamily="18" charset="0"/>
                    </a:rPr>
                    <m:t> </m:t>
                  </m:r>
                  <m:r>
                    <m:rPr>
                      <m:nor/>
                    </m:rPr>
                    <a:rPr/>
                    <m:t> </m:t>
                  </m:r>
                  <m:r>
                    <m:rPr>
                      <m:nor/>
                    </m:rPr>
                    <a:rPr/>
                    <m:t>under</m:t>
                  </m:r>
                  <m:r>
                    <m:rPr>
                      <m:nor/>
                    </m:rPr>
                    <a:rPr/>
                    <m:t> </m:t>
                  </m:r>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73</a:t>
            </a:fld>
            <a:endParaRPr lang="en-GB"/>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Tests for proportions - one sample test</a:t>
            </a:r>
          </a:p>
          <a:p>
            <a:pPr marL="0" lvl="0" indent="0">
              <a:buNone/>
            </a:pPr>
            <a:r>
              <a:t>When we estimate a proportion, we observe </a:t>
            </a:r>
            <a14:m xmlns:a14="http://schemas.microsoft.com/office/drawing/2010/main">
              <m:oMath xmlns:m="http://schemas.openxmlformats.org/officeDocument/2006/math">
                <m:r>
                  <a:rPr>
                    <a:latin typeface="Cambria Math" panose="02040503050406030204" pitchFamily="18" charset="0"/>
                  </a:rPr>
                  <m:t>𝑋</m:t>
                </m:r>
                <m:r>
                  <a:rPr>
                    <a:latin typeface="Cambria Math" panose="02040503050406030204" pitchFamily="18" charset="0"/>
                  </a:rPr>
                  <m:t>=</m:t>
                </m:r>
                <m:r>
                  <a:rPr>
                    <a:latin typeface="Cambria Math" panose="02040503050406030204" pitchFamily="18" charset="0"/>
                  </a:rPr>
                  <m:t>𝑘</m:t>
                </m:r>
              </m:oMath>
            </a14:m>
            <a:r>
              <a:t> events / successes / outcomes in the </a:t>
            </a:r>
            <a14:m xmlns:a14="http://schemas.microsoft.com/office/drawing/2010/main">
              <m:oMath xmlns:m="http://schemas.openxmlformats.org/officeDocument/2006/math">
                <m:r>
                  <a:rPr>
                    <a:latin typeface="Cambria Math" panose="02040503050406030204" pitchFamily="18" charset="0"/>
                  </a:rPr>
                  <m:t>𝑛</m:t>
                </m:r>
              </m:oMath>
            </a14:m>
            <a:r>
              <a:t> units that we sampled, each success having a probbility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0</m:t>
                    </m:r>
                  </m:sub>
                </m:sSub>
              </m:oMath>
            </a14:m>
            <a:r>
              <a:t> to occur. This is a binomial distribution:</a:t>
            </a:r>
          </a:p>
          <a:p>
            <a:pPr marL="0" lvl="0" indent="0">
              <a:buNone/>
            </a:pPr>
            <a14:m xmlns:a14="http://schemas.microsoft.com/office/drawing/2010/main">
              <m:oMath xmlns:m="http://schemas.openxmlformats.org/officeDocument/2006/math">
                <m:r>
                  <a:rPr>
                    <a:latin typeface="Cambria Math" panose="02040503050406030204" pitchFamily="18" charset="0"/>
                  </a:rPr>
                  <m:t>𝑋</m:t>
                </m:r>
                <m:r>
                  <a:rPr>
                    <a:latin typeface="Cambria Math" panose="02040503050406030204" pitchFamily="18" charset="0"/>
                  </a:rPr>
                  <m:t>∼</m:t>
                </m:r>
                <m:r>
                  <m:rPr>
                    <m:nor/>
                  </m:rPr>
                  <a:rPr/>
                  <m:t>Binom</m:t>
                </m:r>
                <m:d>
                  <m:dPr>
                    <m:ctrlPr>
                      <a:rPr i="1">
                        <a:latin typeface="Cambria Math" panose="02040503050406030204" pitchFamily="18" charset="0"/>
                      </a:rPr>
                    </m:ctrlPr>
                  </m:dPr>
                  <m:e>
                    <m:r>
                      <a:rPr>
                        <a:latin typeface="Cambria Math" panose="02040503050406030204" pitchFamily="18" charset="0"/>
                      </a:rPr>
                      <m:t>𝑛</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0</m:t>
                        </m:r>
                      </m:sub>
                    </m:sSub>
                  </m:e>
                </m:d>
              </m:oMath>
            </a14:m>
            <a:r>
              <a:t>.</a:t>
            </a:r>
          </a:p>
          <a:p>
            <a:pPr marL="0" lvl="0" indent="0">
              <a:buNone/>
            </a:pPr>
            <a:r>
              <a:t>The exact binomial test makes use of this and directly computes p-values from the binomial distribution.</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74</a:t>
            </a:fld>
            <a:endParaRPr lang="en-GB"/>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Tests for proportions - one sample test</a:t>
            </a:r>
          </a:p>
          <a:p>
            <a:pPr marL="0" lvl="0" indent="0">
              <a:buNone/>
            </a:pPr>
            <a:r>
              <a:t>A recent survey found that approximately 23% of the population in a district are HIV positive. A researcher takes a random sample of 3000 people and finds that 560 tested positive for HIV. She wants to test whether this agrees with the recent survey data. State the hypotheses and your conclusion.</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75</a:t>
            </a:fld>
            <a:endParaRPr lang="en-GB"/>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Tests for proportions - one sample test</a:t>
            </a:r>
          </a:p>
          <a:p>
            <a:pPr marL="0" lvl="0" indent="0">
              <a:buNone/>
            </a:pPr>
            <a:r>
              <a:t>A recent survey found that approximately 23% of the population in a district are HIV positive. A researcher takes a random sample of 3000 people and finds that 560 tested positive for HIV. She wants to test whether this agrees with the recent survey data. State the hypotheses and your conclusion.</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r>
                    <a:rPr>
                      <a:latin typeface="Cambria Math" panose="02040503050406030204" pitchFamily="18" charset="0"/>
                    </a:rPr>
                    <m:t>:</m:t>
                  </m:r>
                  <m:r>
                    <a:rPr>
                      <a:latin typeface="Cambria Math" panose="02040503050406030204" pitchFamily="18" charset="0"/>
                    </a:rPr>
                    <m:t>𝑝</m:t>
                  </m:r>
                  <m:r>
                    <a:rPr>
                      <a:latin typeface="Cambria Math" panose="02040503050406030204" pitchFamily="18" charset="0"/>
                    </a:rPr>
                    <m:t>=0.23</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1</m:t>
                      </m:r>
                    </m:sub>
                  </m:sSub>
                  <m:r>
                    <a:rPr>
                      <a:latin typeface="Cambria Math" panose="02040503050406030204" pitchFamily="18" charset="0"/>
                    </a:rPr>
                    <m:t>:</m:t>
                  </m:r>
                  <m:r>
                    <a:rPr>
                      <a:latin typeface="Cambria Math" panose="02040503050406030204" pitchFamily="18" charset="0"/>
                    </a:rPr>
                    <m:t>𝑝</m:t>
                  </m:r>
                  <m:r>
                    <a:rPr>
                      <a:latin typeface="Cambria Math" panose="02040503050406030204" pitchFamily="18" charset="0"/>
                    </a:rPr>
                    <m:t>≠0.23</m:t>
                  </m:r>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76</a:t>
            </a:fld>
            <a:endParaRPr lang="en-GB"/>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Tests for proportions - one sample test</a:t>
            </a:r>
          </a:p>
          <a:p>
            <a:pPr marL="0" lvl="0" indent="0">
              <a:buNone/>
            </a:pPr>
            <a:r>
              <a:t>Using a normal approximation:</a:t>
            </a:r>
          </a:p>
          <a:p>
            <a:pPr lvl="0" indent="0">
              <a:buNone/>
            </a:pPr>
            <a:r>
              <a:rPr>
                <a:solidFill>
                  <a:srgbClr val="06287E"/>
                </a:solidFill>
                <a:latin typeface="Courier"/>
              </a:rPr>
              <a:t>prop.test</a:t>
            </a:r>
            <a:r>
              <a:rPr>
                <a:latin typeface="Courier"/>
              </a:rPr>
              <a:t>(</a:t>
            </a:r>
            <a:r>
              <a:rPr>
                <a:solidFill>
                  <a:srgbClr val="7D9029"/>
                </a:solidFill>
                <a:latin typeface="Courier"/>
              </a:rPr>
              <a:t>x=</a:t>
            </a:r>
            <a:r>
              <a:rPr>
                <a:solidFill>
                  <a:srgbClr val="40A070"/>
                </a:solidFill>
                <a:latin typeface="Courier"/>
              </a:rPr>
              <a:t>560</a:t>
            </a:r>
            <a:r>
              <a:rPr>
                <a:latin typeface="Courier"/>
              </a:rPr>
              <a:t>,</a:t>
            </a:r>
            <a:r>
              <a:rPr>
                <a:solidFill>
                  <a:srgbClr val="7D9029"/>
                </a:solidFill>
                <a:latin typeface="Courier"/>
              </a:rPr>
              <a:t>n=</a:t>
            </a:r>
            <a:r>
              <a:rPr>
                <a:solidFill>
                  <a:srgbClr val="40A070"/>
                </a:solidFill>
                <a:latin typeface="Courier"/>
              </a:rPr>
              <a:t>3000</a:t>
            </a:r>
            <a:r>
              <a:rPr>
                <a:latin typeface="Courier"/>
              </a:rPr>
              <a:t>,</a:t>
            </a:r>
            <a:r>
              <a:rPr>
                <a:solidFill>
                  <a:srgbClr val="7D9029"/>
                </a:solidFill>
                <a:latin typeface="Courier"/>
              </a:rPr>
              <a:t>p=</a:t>
            </a:r>
            <a:r>
              <a:rPr>
                <a:solidFill>
                  <a:srgbClr val="40A070"/>
                </a:solidFill>
                <a:latin typeface="Courier"/>
              </a:rPr>
              <a:t>0.23</a:t>
            </a:r>
            <a:r>
              <a:rPr>
                <a:latin typeface="Courier"/>
              </a:rPr>
              <a:t>) </a:t>
            </a:r>
            <a:br/>
            <a:r>
              <a:rPr i="1">
                <a:solidFill>
                  <a:srgbClr val="BA2121"/>
                </a:solidFill>
                <a:latin typeface="Courier"/>
              </a:rPr>
              <a:t>## </a:t>
            </a:r>
            <a:br/>
            <a:r>
              <a:rPr i="1">
                <a:solidFill>
                  <a:srgbClr val="BA2121"/>
                </a:solidFill>
                <a:latin typeface="Courier"/>
              </a:rPr>
              <a:t>##  1-sample proportions test with continuity correction</a:t>
            </a:r>
            <a:br/>
            <a:r>
              <a:rPr i="1">
                <a:solidFill>
                  <a:srgbClr val="BA2121"/>
                </a:solidFill>
                <a:latin typeface="Courier"/>
              </a:rPr>
              <a:t>## </a:t>
            </a:r>
            <a:br/>
            <a:r>
              <a:rPr i="1">
                <a:solidFill>
                  <a:srgbClr val="BA2121"/>
                </a:solidFill>
                <a:latin typeface="Courier"/>
              </a:rPr>
              <a:t>## data:  560 out of 3000, null probability 0.23</a:t>
            </a:r>
            <a:br/>
            <a:r>
              <a:rPr i="1">
                <a:solidFill>
                  <a:srgbClr val="BA2121"/>
                </a:solidFill>
                <a:latin typeface="Courier"/>
              </a:rPr>
              <a:t>## X-squared = 31.565, df = 1, p-value = 1.929e-08</a:t>
            </a:r>
            <a:br/>
            <a:r>
              <a:rPr i="1">
                <a:solidFill>
                  <a:srgbClr val="BA2121"/>
                </a:solidFill>
                <a:latin typeface="Courier"/>
              </a:rPr>
              <a:t>## alternative hypothesis: true p is not equal to 0.23</a:t>
            </a:r>
            <a:br/>
            <a:r>
              <a:rPr i="1">
                <a:solidFill>
                  <a:srgbClr val="BA2121"/>
                </a:solidFill>
                <a:latin typeface="Courier"/>
              </a:rPr>
              <a:t>## 95 percent confidence interval:</a:t>
            </a:r>
            <a:br/>
            <a:r>
              <a:rPr i="1">
                <a:solidFill>
                  <a:srgbClr val="BA2121"/>
                </a:solidFill>
                <a:latin typeface="Courier"/>
              </a:rPr>
              <a:t>##  0.1729659 0.2011784</a:t>
            </a:r>
            <a:br/>
            <a:r>
              <a:rPr i="1">
                <a:solidFill>
                  <a:srgbClr val="BA2121"/>
                </a:solidFill>
                <a:latin typeface="Courier"/>
              </a:rPr>
              <a:t>## sample estimates:</a:t>
            </a:r>
            <a:br/>
            <a:r>
              <a:rPr i="1">
                <a:solidFill>
                  <a:srgbClr val="BA2121"/>
                </a:solidFill>
                <a:latin typeface="Courier"/>
              </a:rPr>
              <a:t>##         p </a:t>
            </a:r>
            <a:br/>
            <a:r>
              <a:rPr i="1">
                <a:solidFill>
                  <a:srgbClr val="BA2121"/>
                </a:solidFill>
                <a:latin typeface="Courier"/>
              </a:rPr>
              <a:t>## 0.1866667</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77</a:t>
            </a:fld>
            <a:endParaRPr lang="en-GB"/>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Tests for proportions - one sample test</a:t>
            </a:r>
          </a:p>
          <a:p>
            <a:pPr marL="0" lvl="0" indent="0">
              <a:buNone/>
            </a:pPr>
            <a:r>
              <a:t>Using an exact binomial test:</a:t>
            </a:r>
          </a:p>
          <a:p>
            <a:pPr lvl="0" indent="0">
              <a:buNone/>
            </a:pPr>
            <a:r>
              <a:rPr>
                <a:solidFill>
                  <a:srgbClr val="06287E"/>
                </a:solidFill>
                <a:latin typeface="Courier"/>
              </a:rPr>
              <a:t>binom.test</a:t>
            </a:r>
            <a:r>
              <a:rPr>
                <a:latin typeface="Courier"/>
              </a:rPr>
              <a:t>(</a:t>
            </a:r>
            <a:r>
              <a:rPr>
                <a:solidFill>
                  <a:srgbClr val="7D9029"/>
                </a:solidFill>
                <a:latin typeface="Courier"/>
              </a:rPr>
              <a:t>x=</a:t>
            </a:r>
            <a:r>
              <a:rPr>
                <a:solidFill>
                  <a:srgbClr val="40A070"/>
                </a:solidFill>
                <a:latin typeface="Courier"/>
              </a:rPr>
              <a:t>560</a:t>
            </a:r>
            <a:r>
              <a:rPr>
                <a:latin typeface="Courier"/>
              </a:rPr>
              <a:t>,</a:t>
            </a:r>
            <a:r>
              <a:rPr>
                <a:solidFill>
                  <a:srgbClr val="7D9029"/>
                </a:solidFill>
                <a:latin typeface="Courier"/>
              </a:rPr>
              <a:t>n=</a:t>
            </a:r>
            <a:r>
              <a:rPr>
                <a:solidFill>
                  <a:srgbClr val="40A070"/>
                </a:solidFill>
                <a:latin typeface="Courier"/>
              </a:rPr>
              <a:t>3000</a:t>
            </a:r>
            <a:r>
              <a:rPr>
                <a:latin typeface="Courier"/>
              </a:rPr>
              <a:t>,</a:t>
            </a:r>
            <a:r>
              <a:rPr>
                <a:solidFill>
                  <a:srgbClr val="7D9029"/>
                </a:solidFill>
                <a:latin typeface="Courier"/>
              </a:rPr>
              <a:t>p=</a:t>
            </a:r>
            <a:r>
              <a:rPr>
                <a:solidFill>
                  <a:srgbClr val="40A070"/>
                </a:solidFill>
                <a:latin typeface="Courier"/>
              </a:rPr>
              <a:t>0.23</a:t>
            </a:r>
            <a:r>
              <a:rPr>
                <a:latin typeface="Courier"/>
              </a:rPr>
              <a:t>)</a:t>
            </a:r>
            <a:br/>
            <a:r>
              <a:rPr i="1">
                <a:solidFill>
                  <a:srgbClr val="BA2121"/>
                </a:solidFill>
                <a:latin typeface="Courier"/>
              </a:rPr>
              <a:t>## </a:t>
            </a:r>
            <a:br/>
            <a:r>
              <a:rPr i="1">
                <a:solidFill>
                  <a:srgbClr val="BA2121"/>
                </a:solidFill>
                <a:latin typeface="Courier"/>
              </a:rPr>
              <a:t>##  Exact binomial test</a:t>
            </a:r>
            <a:br/>
            <a:r>
              <a:rPr i="1">
                <a:solidFill>
                  <a:srgbClr val="BA2121"/>
                </a:solidFill>
                <a:latin typeface="Courier"/>
              </a:rPr>
              <a:t>## </a:t>
            </a:r>
            <a:br/>
            <a:r>
              <a:rPr i="1">
                <a:solidFill>
                  <a:srgbClr val="BA2121"/>
                </a:solidFill>
                <a:latin typeface="Courier"/>
              </a:rPr>
              <a:t>## data:  560 and 3000</a:t>
            </a:r>
            <a:br/>
            <a:r>
              <a:rPr i="1">
                <a:solidFill>
                  <a:srgbClr val="BA2121"/>
                </a:solidFill>
                <a:latin typeface="Courier"/>
              </a:rPr>
              <a:t>## number of successes = 560, number of trials = 3000, p-value = 8.674e-09</a:t>
            </a:r>
            <a:br/>
            <a:r>
              <a:rPr i="1">
                <a:solidFill>
                  <a:srgbClr val="BA2121"/>
                </a:solidFill>
                <a:latin typeface="Courier"/>
              </a:rPr>
              <a:t>## alternative hypothesis: true probability of success is not equal to 0.23</a:t>
            </a:r>
            <a:br/>
            <a:r>
              <a:rPr i="1">
                <a:solidFill>
                  <a:srgbClr val="BA2121"/>
                </a:solidFill>
                <a:latin typeface="Courier"/>
              </a:rPr>
              <a:t>## 95 percent confidence interval:</a:t>
            </a:r>
            <a:br/>
            <a:r>
              <a:rPr i="1">
                <a:solidFill>
                  <a:srgbClr val="BA2121"/>
                </a:solidFill>
                <a:latin typeface="Courier"/>
              </a:rPr>
              <a:t>##  0.1728678 0.2010794</a:t>
            </a:r>
            <a:br/>
            <a:r>
              <a:rPr i="1">
                <a:solidFill>
                  <a:srgbClr val="BA2121"/>
                </a:solidFill>
                <a:latin typeface="Courier"/>
              </a:rPr>
              <a:t>## sample estimates:</a:t>
            </a:r>
            <a:br/>
            <a:r>
              <a:rPr i="1">
                <a:solidFill>
                  <a:srgbClr val="BA2121"/>
                </a:solidFill>
                <a:latin typeface="Courier"/>
              </a:rPr>
              <a:t>## probability of success </a:t>
            </a:r>
            <a:br/>
            <a:r>
              <a:rPr i="1">
                <a:solidFill>
                  <a:srgbClr val="BA2121"/>
                </a:solidFill>
                <a:latin typeface="Courier"/>
              </a:rPr>
              <a:t>##              0.1866667</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78</a:t>
            </a:fld>
            <a:endParaRPr lang="en-GB"/>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Comparing 2 proportions</a:t>
            </a:r>
          </a:p>
          <a:p>
            <a:pPr marL="0" lvl="0" indent="0">
              <a:buNone/>
            </a:pPr>
            <a:r>
              <a:t>When we collect data on 2 groups and want to compare proportions for an outcome of interest in these 2 groups, then we need to use a normal approximation test. Let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2</m:t>
                    </m:r>
                  </m:sub>
                </m:sSub>
              </m:oMath>
            </a14:m>
            <a:r>
              <a:t> be the proportions in the 2 groups and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2</m:t>
                    </m:r>
                  </m:sub>
                </m:sSub>
              </m:oMath>
            </a14:m>
            <a:r>
              <a:t> the sample sizes we collected from each group. Let </a:t>
            </a:r>
            <a14:m xmlns:a14="http://schemas.microsoft.com/office/drawing/2010/main">
              <m:oMath xmlns:m="http://schemas.openxmlformats.org/officeDocument/2006/math">
                <m:r>
                  <a:rPr>
                    <a:latin typeface="Cambria Math" panose="02040503050406030204" pitchFamily="18" charset="0"/>
                  </a:rPr>
                  <m:t>𝑝</m:t>
                </m:r>
                <m:r>
                  <a:rPr>
                    <a:latin typeface="Cambria Math" panose="02040503050406030204" pitchFamily="18" charset="0"/>
                  </a:rPr>
                  <m:t>=</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2</m:t>
                        </m:r>
                      </m:sub>
                    </m:sSub>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2</m:t>
                        </m:r>
                      </m:sub>
                    </m:sSub>
                  </m:e>
                </m:d>
                <m:r>
                  <a:rPr>
                    <a:latin typeface="Cambria Math" panose="02040503050406030204" pitchFamily="18" charset="0"/>
                  </a:rPr>
                  <m:t>/</m:t>
                </m:r>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2</m:t>
                        </m:r>
                      </m:sub>
                    </m:sSub>
                  </m:e>
                </m:d>
              </m:oMath>
            </a14:m>
            <a:r>
              <a:t>, the proportion in the 2 groups combined.</a:t>
            </a:r>
          </a:p>
          <a:p>
            <a:pPr lvl="0"/>
            <a:r>
              <a:t>Hypotheses</a:t>
            </a:r>
          </a:p>
          <a:p>
            <a:pPr lvl="1"/>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2</m:t>
                    </m:r>
                  </m:sub>
                </m:sSub>
              </m:oMath>
            </a14:m>
            <a:endParaRPr/>
          </a:p>
          <a:p>
            <a:pPr lvl="1"/>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2</m:t>
                    </m:r>
                  </m:sub>
                </m:sSub>
              </m:oMath>
            </a14:m>
            <a:endParaRPr/>
          </a:p>
          <a:p>
            <a:pPr lvl="0"/>
            <a:r>
              <a:t>Test statistic</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𝑇</m:t>
                  </m:r>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2</m:t>
                          </m:r>
                        </m:sub>
                      </m:sSub>
                    </m:num>
                    <m:den>
                      <m:rad>
                        <m:radPr>
                          <m:ctrlPr>
                            <a:rPr i="1">
                              <a:latin typeface="Cambria Math" panose="02040503050406030204" pitchFamily="18" charset="0"/>
                            </a:rPr>
                          </m:ctrlPr>
                        </m:radPr>
                        <m:deg/>
                        <m:e>
                          <m:r>
                            <a:rPr>
                              <a:latin typeface="Cambria Math" panose="02040503050406030204" pitchFamily="18" charset="0"/>
                            </a:rPr>
                            <m:t>𝑝</m:t>
                          </m:r>
                          <m:d>
                            <m:dPr>
                              <m:ctrlPr>
                                <a:rPr i="1">
                                  <a:latin typeface="Cambria Math" panose="02040503050406030204" pitchFamily="18" charset="0"/>
                                </a:rPr>
                              </m:ctrlPr>
                            </m:dPr>
                            <m:e>
                              <m:r>
                                <a:rPr>
                                  <a:latin typeface="Cambria Math" panose="02040503050406030204" pitchFamily="18" charset="0"/>
                                </a:rPr>
                                <m:t>1−</m:t>
                              </m:r>
                              <m:r>
                                <a:rPr>
                                  <a:latin typeface="Cambria Math" panose="02040503050406030204" pitchFamily="18" charset="0"/>
                                </a:rPr>
                                <m:t>𝑝</m:t>
                              </m:r>
                            </m:e>
                          </m:d>
                          <m:d>
                            <m:dPr>
                              <m:ctrlPr>
                                <a:rPr i="1">
                                  <a:latin typeface="Cambria Math" panose="02040503050406030204" pitchFamily="18" charset="0"/>
                                </a:rPr>
                              </m:ctrlPr>
                            </m:dPr>
                            <m:e>
                              <m:r>
                                <a:rPr>
                                  <a:latin typeface="Cambria Math" panose="02040503050406030204" pitchFamily="18" charset="0"/>
                                </a:rPr>
                                <m:t>1/</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1</m:t>
                                  </m:r>
                                </m:sub>
                              </m:sSub>
                              <m:r>
                                <a:rPr>
                                  <a:latin typeface="Cambria Math" panose="02040503050406030204" pitchFamily="18" charset="0"/>
                                </a:rPr>
                                <m:t>+1/</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2</m:t>
                                  </m:r>
                                </m:sub>
                              </m:sSub>
                            </m:e>
                          </m:d>
                        </m:e>
                      </m:rad>
                    </m:den>
                  </m:f>
                  <m:r>
                    <a:rPr>
                      <a:latin typeface="Cambria Math" panose="02040503050406030204" pitchFamily="18" charset="0"/>
                    </a:rPr>
                    <m:t>∼</m:t>
                  </m:r>
                  <m:r>
                    <a:rPr>
                      <a:latin typeface="Cambria Math" panose="02040503050406030204" pitchFamily="18" charset="0"/>
                    </a:rPr>
                    <m:t>𝑁</m:t>
                  </m:r>
                  <m:d>
                    <m:dPr>
                      <m:ctrlPr>
                        <a:rPr i="1">
                          <a:latin typeface="Cambria Math" panose="02040503050406030204" pitchFamily="18" charset="0"/>
                        </a:rPr>
                      </m:ctrlPr>
                    </m:dPr>
                    <m:e>
                      <m:r>
                        <a:rPr>
                          <a:latin typeface="Cambria Math" panose="02040503050406030204" pitchFamily="18" charset="0"/>
                        </a:rPr>
                        <m:t>0,1</m:t>
                      </m:r>
                    </m:e>
                  </m:d>
                  <m:r>
                    <a:rPr>
                      <a:latin typeface="Cambria Math" panose="02040503050406030204" pitchFamily="18" charset="0"/>
                    </a:rPr>
                    <m:t> </m:t>
                  </m:r>
                  <m:r>
                    <m:rPr>
                      <m:nor/>
                    </m:rPr>
                    <a:rPr/>
                    <m:t> </m:t>
                  </m:r>
                  <m:r>
                    <m:rPr>
                      <m:nor/>
                    </m:rPr>
                    <a:rPr/>
                    <m:t>under</m:t>
                  </m:r>
                  <m:r>
                    <m:rPr>
                      <m:nor/>
                    </m:rPr>
                    <a:rPr/>
                    <m:t> </m:t>
                  </m:r>
                  <m:sSub>
                    <m:sSubPr>
                      <m:ctrlPr>
                        <a:rPr i="1">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oMath>
              </m:oMathPara>
            </a14:m>
            <a:endParaRPr/>
          </a:p>
          <a:p>
            <a:pPr marL="0" lvl="0" indent="0">
              <a:buNone/>
            </a:pPr>
            <a:r>
              <a:t>* In R: we still use </a:t>
            </a:r>
            <a:r>
              <a:rPr>
                <a:latin typeface="Courier"/>
              </a:rPr>
              <a:t>prop.test()</a:t>
            </a:r>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79</a:t>
            </a:fld>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Probability theory: introduction</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3 examples of sources of uncertainty:</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b="1"/>
          </a:p>
          <a:p>
            <a:pPr lvl="0"/>
            <a:r>
              <a:t>inherent uncertainty / randomness of an experiment</a:t>
            </a:r>
          </a:p>
          <a:p>
            <a:pPr lvl="0"/>
            <a:r>
              <a:t>measurement error</a:t>
            </a:r>
          </a:p>
          <a:p>
            <a:pPr lvl="0"/>
            <a:r>
              <a:t>unobserved relevant variables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But these are just a few of many sources of uncertainty.</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Statistical analysis aims to quantify uncertainty to allow inference from data.</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a:t>
            </a:fld>
            <a:endParaRPr lang="en-GB"/>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Comparing 2 proportions</a:t>
            </a:r>
          </a:p>
          <a:p>
            <a:pPr marL="0" lvl="0" indent="0">
              <a:buNone/>
            </a:pPr>
            <a:r>
              <a:t>Example: We would like to investigate whether there is enough evidence that the proportion of HIV cases is different between men and women</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𝑀</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𝐹</m:t>
                      </m:r>
                    </m:sub>
                  </m:sSub>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𝐻</m:t>
                      </m:r>
                    </m:e>
                    <m:sub>
                      <m:r>
                        <a:rPr>
                          <a:latin typeface="Cambria Math" panose="02040503050406030204" pitchFamily="18" charset="0"/>
                        </a:rPr>
                        <m:t>1</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𝑀</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𝐹</m:t>
                      </m:r>
                    </m:sub>
                  </m:sSub>
                </m:oMath>
              </m:oMathPara>
            </a14:m>
            <a:endParaRPr/>
          </a:p>
          <a:p>
            <a:pPr lvl="0"/>
            <a:r>
              <a:t>We need to calculate the proportions in each group before doing the test.</a:t>
            </a:r>
          </a:p>
          <a:p>
            <a:pPr lvl="0"/>
            <a:r>
              <a:t>Proportion of men that tested positive;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𝑀</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𝑀</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𝑁</m:t>
                    </m:r>
                  </m:e>
                  <m:sub>
                    <m:r>
                      <a:rPr>
                        <a:latin typeface="Cambria Math" panose="02040503050406030204" pitchFamily="18" charset="0"/>
                      </a:rPr>
                      <m:t>𝑀</m:t>
                    </m:r>
                  </m:sub>
                </m:sSub>
              </m:oMath>
            </a14:m>
            <a:endParaRPr/>
          </a:p>
          <a:p>
            <a:pPr lvl="0"/>
            <a:r>
              <a:t>Proportion of women that tested positive;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𝐹</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𝐹</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𝑁</m:t>
                    </m:r>
                  </m:e>
                  <m:sub>
                    <m:r>
                      <a:rPr>
                        <a:latin typeface="Cambria Math" panose="02040503050406030204" pitchFamily="18" charset="0"/>
                      </a:rPr>
                      <m:t>𝐹</m:t>
                    </m:r>
                  </m:sub>
                </m:sSub>
              </m:oMath>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80</a:t>
            </a:fld>
            <a:endParaRPr lang="en-GB"/>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Test of proportion – Two sample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table</a:t>
            </a:r>
            <a:r>
              <a:rPr>
                <a:latin typeface="Courier"/>
              </a:rPr>
              <a:t>(dfTb</a:t>
            </a:r>
            <a:r>
              <a:rPr>
                <a:solidFill>
                  <a:srgbClr val="4070A0"/>
                </a:solidFill>
                <a:latin typeface="Courier"/>
              </a:rPr>
              <a:t>$</a:t>
            </a:r>
            <a:r>
              <a:rPr>
                <a:latin typeface="Courier"/>
              </a:rPr>
              <a:t>sex,dfTb</a:t>
            </a:r>
            <a:r>
              <a:rPr>
                <a:solidFill>
                  <a:srgbClr val="4070A0"/>
                </a:solidFill>
                <a:latin typeface="Courier"/>
              </a:rPr>
              <a:t>$</a:t>
            </a:r>
            <a:r>
              <a:rPr>
                <a:latin typeface="Courier"/>
              </a:rPr>
              <a:t>hiv)</a:t>
            </a:r>
            <a:br/>
            <a:r>
              <a:rPr i="1">
                <a:solidFill>
                  <a:srgbClr val="BA2121"/>
                </a:solidFill>
                <a:latin typeface="Courier"/>
              </a:rPr>
              <a:t>##    </a:t>
            </a:r>
            <a:br/>
            <a:r>
              <a:rPr i="1">
                <a:solidFill>
                  <a:srgbClr val="BA2121"/>
                </a:solidFill>
                <a:latin typeface="Courier"/>
              </a:rPr>
              <a:t>##        0    1</a:t>
            </a:r>
            <a:br/>
            <a:r>
              <a:rPr i="1">
                <a:solidFill>
                  <a:srgbClr val="BA2121"/>
                </a:solidFill>
                <a:latin typeface="Courier"/>
              </a:rPr>
              <a:t>##   1 1204  262</a:t>
            </a:r>
            <a:br/>
            <a:r>
              <a:rPr i="1">
                <a:solidFill>
                  <a:srgbClr val="BA2121"/>
                </a:solidFill>
                <a:latin typeface="Courier"/>
              </a:rPr>
              <a:t>##   2 1236  298</a:t>
            </a:r>
            <a:br/>
            <a:r>
              <a:rPr>
                <a:solidFill>
                  <a:srgbClr val="06287E"/>
                </a:solidFill>
                <a:latin typeface="Courier"/>
              </a:rPr>
              <a:t>prop.test</a:t>
            </a:r>
            <a:r>
              <a:rPr>
                <a:latin typeface="Courier"/>
              </a:rPr>
              <a:t>(</a:t>
            </a:r>
            <a:r>
              <a:rPr>
                <a:solidFill>
                  <a:srgbClr val="7D9029"/>
                </a:solidFill>
                <a:latin typeface="Courier"/>
              </a:rPr>
              <a:t>x=</a:t>
            </a:r>
            <a:r>
              <a:rPr>
                <a:solidFill>
                  <a:srgbClr val="06287E"/>
                </a:solidFill>
                <a:latin typeface="Courier"/>
              </a:rPr>
              <a:t>c</a:t>
            </a:r>
            <a:r>
              <a:rPr>
                <a:latin typeface="Courier"/>
              </a:rPr>
              <a:t>(</a:t>
            </a:r>
            <a:r>
              <a:rPr>
                <a:solidFill>
                  <a:srgbClr val="40A070"/>
                </a:solidFill>
                <a:latin typeface="Courier"/>
              </a:rPr>
              <a:t>262</a:t>
            </a:r>
            <a:r>
              <a:rPr>
                <a:latin typeface="Courier"/>
              </a:rPr>
              <a:t>,</a:t>
            </a:r>
            <a:r>
              <a:rPr>
                <a:solidFill>
                  <a:srgbClr val="40A070"/>
                </a:solidFill>
                <a:latin typeface="Courier"/>
              </a:rPr>
              <a:t>298</a:t>
            </a:r>
            <a:r>
              <a:rPr>
                <a:latin typeface="Courier"/>
              </a:rPr>
              <a:t>),</a:t>
            </a:r>
            <a:r>
              <a:rPr>
                <a:solidFill>
                  <a:srgbClr val="7D9029"/>
                </a:solidFill>
                <a:latin typeface="Courier"/>
              </a:rPr>
              <a:t>n=</a:t>
            </a:r>
            <a:r>
              <a:rPr>
                <a:solidFill>
                  <a:srgbClr val="06287E"/>
                </a:solidFill>
                <a:latin typeface="Courier"/>
              </a:rPr>
              <a:t>c</a:t>
            </a:r>
            <a:r>
              <a:rPr>
                <a:latin typeface="Courier"/>
              </a:rPr>
              <a:t>(</a:t>
            </a:r>
            <a:r>
              <a:rPr>
                <a:solidFill>
                  <a:srgbClr val="40A070"/>
                </a:solidFill>
                <a:latin typeface="Courier"/>
              </a:rPr>
              <a:t>262</a:t>
            </a:r>
            <a:r>
              <a:rPr>
                <a:solidFill>
                  <a:srgbClr val="4070A0"/>
                </a:solidFill>
                <a:latin typeface="Courier"/>
              </a:rPr>
              <a:t>+</a:t>
            </a:r>
            <a:r>
              <a:rPr>
                <a:solidFill>
                  <a:srgbClr val="40A070"/>
                </a:solidFill>
                <a:latin typeface="Courier"/>
              </a:rPr>
              <a:t>1204</a:t>
            </a:r>
            <a:r>
              <a:rPr>
                <a:latin typeface="Courier"/>
              </a:rPr>
              <a:t>,</a:t>
            </a:r>
            <a:r>
              <a:rPr>
                <a:solidFill>
                  <a:srgbClr val="40A070"/>
                </a:solidFill>
                <a:latin typeface="Courier"/>
              </a:rPr>
              <a:t>298</a:t>
            </a:r>
            <a:r>
              <a:rPr>
                <a:solidFill>
                  <a:srgbClr val="4070A0"/>
                </a:solidFill>
                <a:latin typeface="Courier"/>
              </a:rPr>
              <a:t>+</a:t>
            </a:r>
            <a:r>
              <a:rPr>
                <a:solidFill>
                  <a:srgbClr val="40A070"/>
                </a:solidFill>
                <a:latin typeface="Courier"/>
              </a:rPr>
              <a:t>1236</a:t>
            </a:r>
            <a:r>
              <a:rPr>
                <a:latin typeface="Courier"/>
              </a:rPr>
              <a:t>))</a:t>
            </a:r>
            <a:br/>
            <a:r>
              <a:rPr i="1">
                <a:solidFill>
                  <a:srgbClr val="BA2121"/>
                </a:solidFill>
                <a:latin typeface="Courier"/>
              </a:rPr>
              <a:t>## </a:t>
            </a:r>
            <a:br/>
            <a:r>
              <a:rPr i="1">
                <a:solidFill>
                  <a:srgbClr val="BA2121"/>
                </a:solidFill>
                <a:latin typeface="Courier"/>
              </a:rPr>
              <a:t>##  2-sample test for equality of proportions with continuity correction</a:t>
            </a:r>
            <a:br/>
            <a:r>
              <a:rPr i="1">
                <a:solidFill>
                  <a:srgbClr val="BA2121"/>
                </a:solidFill>
                <a:latin typeface="Courier"/>
              </a:rPr>
              <a:t>## </a:t>
            </a:r>
            <a:br/>
            <a:r>
              <a:rPr i="1">
                <a:solidFill>
                  <a:srgbClr val="BA2121"/>
                </a:solidFill>
                <a:latin typeface="Courier"/>
              </a:rPr>
              <a:t>## data:  c(262, 298) out of c(262 + 1204, 298 + 1236)</a:t>
            </a:r>
            <a:br/>
            <a:r>
              <a:rPr i="1">
                <a:solidFill>
                  <a:srgbClr val="BA2121"/>
                </a:solidFill>
                <a:latin typeface="Courier"/>
              </a:rPr>
              <a:t>## X-squared = 1.093, df = 1, p-value = 0.2958</a:t>
            </a:r>
            <a:br/>
            <a:r>
              <a:rPr i="1">
                <a:solidFill>
                  <a:srgbClr val="BA2121"/>
                </a:solidFill>
                <a:latin typeface="Courier"/>
              </a:rPr>
              <a:t>## alternative hypothesis: two.sided</a:t>
            </a:r>
            <a:br/>
            <a:r>
              <a:rPr i="1">
                <a:solidFill>
                  <a:srgbClr val="BA2121"/>
                </a:solidFill>
                <a:latin typeface="Courier"/>
              </a:rPr>
              <a:t>## 95 percent confidence interval:</a:t>
            </a:r>
            <a:br/>
            <a:r>
              <a:rPr i="1">
                <a:solidFill>
                  <a:srgbClr val="BA2121"/>
                </a:solidFill>
                <a:latin typeface="Courier"/>
              </a:rPr>
              <a:t>##  -0.04408002  0.01298849</a:t>
            </a:r>
            <a:br/>
            <a:r>
              <a:rPr i="1">
                <a:solidFill>
                  <a:srgbClr val="BA2121"/>
                </a:solidFill>
                <a:latin typeface="Courier"/>
              </a:rPr>
              <a:t>## sample estimates:</a:t>
            </a:r>
            <a:br/>
            <a:r>
              <a:rPr i="1">
                <a:solidFill>
                  <a:srgbClr val="BA2121"/>
                </a:solidFill>
                <a:latin typeface="Courier"/>
              </a:rPr>
              <a:t>##    prop 1    prop 2 </a:t>
            </a:r>
            <a:br/>
            <a:r>
              <a:rPr i="1">
                <a:solidFill>
                  <a:srgbClr val="BA2121"/>
                </a:solidFill>
                <a:latin typeface="Courier"/>
              </a:rPr>
              <a:t>## 0.1787176 0.1942634</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81</a:t>
            </a:fld>
            <a:endParaRPr lang="en-GB"/>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Chi-squared test</a:t>
            </a:r>
          </a:p>
          <a:p>
            <a:pPr marL="0" lvl="0" indent="0">
              <a:buNone/>
            </a:pPr>
            <a:r>
              <a:t>The chi-squared test is a more general test for comparing proportions between 2 or more groups. It specifically test whether 2 categorical variables are associated or not.</a:t>
            </a:r>
          </a:p>
          <a:p>
            <a:pPr marL="0" lvl="0" indent="0">
              <a:buNone/>
            </a:pPr>
            <a:r>
              <a:t>Given 2 categorical variables </a:t>
            </a:r>
            <a14:m xmlns:a14="http://schemas.microsoft.com/office/drawing/2010/main">
              <m:oMath xmlns:m="http://schemas.openxmlformats.org/officeDocument/2006/math">
                <m:r>
                  <a:rPr>
                    <a:latin typeface="Cambria Math" panose="02040503050406030204" pitchFamily="18" charset="0"/>
                  </a:rPr>
                  <m:t>𝑉</m:t>
                </m:r>
                <m:r>
                  <a:rPr>
                    <a:latin typeface="Cambria Math" panose="02040503050406030204" pitchFamily="18" charset="0"/>
                  </a:rPr>
                  <m:t>1</m:t>
                </m:r>
              </m:oMath>
            </a14:m>
            <a:r>
              <a:t> (taking </a:t>
            </a:r>
            <a14:m xmlns:a14="http://schemas.microsoft.com/office/drawing/2010/main">
              <m:oMath xmlns:m="http://schemas.openxmlformats.org/officeDocument/2006/math">
                <m:r>
                  <a:rPr>
                    <a:latin typeface="Cambria Math" panose="02040503050406030204" pitchFamily="18" charset="0"/>
                  </a:rPr>
                  <m:t>𝑐</m:t>
                </m:r>
              </m:oMath>
            </a14:m>
            <a:r>
              <a:t> different values) and </a:t>
            </a:r>
            <a14:m xmlns:a14="http://schemas.microsoft.com/office/drawing/2010/main">
              <m:oMath xmlns:m="http://schemas.openxmlformats.org/officeDocument/2006/math">
                <m:r>
                  <a:rPr>
                    <a:latin typeface="Cambria Math" panose="02040503050406030204" pitchFamily="18" charset="0"/>
                  </a:rPr>
                  <m:t>𝑉</m:t>
                </m:r>
                <m:r>
                  <a:rPr>
                    <a:latin typeface="Cambria Math" panose="02040503050406030204" pitchFamily="18" charset="0"/>
                  </a:rPr>
                  <m:t>2</m:t>
                </m:r>
              </m:oMath>
            </a14:m>
            <a:r>
              <a:t> (taking </a:t>
            </a:r>
            <a14:m xmlns:a14="http://schemas.microsoft.com/office/drawing/2010/main">
              <m:oMath xmlns:m="http://schemas.openxmlformats.org/officeDocument/2006/math">
                <m:r>
                  <a:rPr>
                    <a:latin typeface="Cambria Math" panose="02040503050406030204" pitchFamily="18" charset="0"/>
                  </a:rPr>
                  <m:t>𝑟</m:t>
                </m:r>
              </m:oMath>
            </a14:m>
            <a:r>
              <a:t> different values) we can compute an </a:t>
            </a:r>
            <a14:m xmlns:a14="http://schemas.microsoft.com/office/drawing/2010/main">
              <m:oMath xmlns:m="http://schemas.openxmlformats.org/officeDocument/2006/math">
                <m:r>
                  <a:rPr>
                    <a:latin typeface="Cambria Math" panose="02040503050406030204" pitchFamily="18" charset="0"/>
                  </a:rPr>
                  <m:t>𝑟</m:t>
                </m:r>
                <m:r>
                  <a:rPr>
                    <a:latin typeface="Cambria Math" panose="02040503050406030204" pitchFamily="18" charset="0"/>
                  </a:rPr>
                  <m:t>×</m:t>
                </m:r>
                <m:r>
                  <a:rPr>
                    <a:latin typeface="Cambria Math" panose="02040503050406030204" pitchFamily="18" charset="0"/>
                  </a:rPr>
                  <m:t>𝑐</m:t>
                </m:r>
              </m:oMath>
            </a14:m>
            <a:r>
              <a:t> contingency table (i.e. we cross-tabulate the 2 variables) of the </a:t>
            </a:r>
            <a:r>
              <a:rPr b="1"/>
              <a:t>observed</a:t>
            </a:r>
            <a:r>
              <a:t> values.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m>
                    <m:mPr>
                      <m:mcs>
                        <m:mc>
                          <m:mcPr>
                            <m:count m:val="6"/>
                            <m:mcJc m:val="center"/>
                          </m:mcPr>
                        </m:mc>
                      </m:mcs>
                      <m:ctrlPr>
                        <a:rPr>
                          <a:latin typeface="Cambria Math" panose="02040503050406030204" pitchFamily="18" charset="0"/>
                        </a:rPr>
                      </m:ctrlPr>
                    </m:mPr>
                    <m:mr>
                      <m:e/>
                      <m:e/>
                      <m:e/>
                      <m:e/>
                      <m:e>
                        <m:r>
                          <a:rPr>
                            <a:latin typeface="Cambria Math" panose="02040503050406030204" pitchFamily="18" charset="0"/>
                          </a:rPr>
                          <m:t>𝑉</m:t>
                        </m:r>
                        <m:r>
                          <a:rPr>
                            <a:latin typeface="Cambria Math" panose="02040503050406030204" pitchFamily="18" charset="0"/>
                          </a:rPr>
                          <m:t>1</m:t>
                        </m:r>
                      </m:e>
                      <m:e/>
                    </m:mr>
                    <m:mr>
                      <m:e/>
                      <m:e/>
                      <m:e>
                        <m:sSub>
                          <m:sSubPr>
                            <m:ctrlPr>
                              <a:rPr i="1">
                                <a:latin typeface="Cambria Math" panose="02040503050406030204" pitchFamily="18" charset="0"/>
                              </a:rPr>
                            </m:ctrlPr>
                          </m:sSubPr>
                          <m:e>
                            <m:r>
                              <a:rPr>
                                <a:latin typeface="Cambria Math" panose="02040503050406030204" pitchFamily="18" charset="0"/>
                              </a:rPr>
                              <m:t>𝑂</m:t>
                            </m:r>
                          </m:e>
                          <m:sub>
                            <m:r>
                              <a:rPr>
                                <a:latin typeface="Cambria Math" panose="02040503050406030204" pitchFamily="18" charset="0"/>
                              </a:rPr>
                              <m:t>11</m:t>
                            </m:r>
                          </m:sub>
                        </m:sSub>
                      </m:e>
                      <m:e>
                        <m:sSub>
                          <m:sSubPr>
                            <m:ctrlPr>
                              <a:rPr i="1">
                                <a:latin typeface="Cambria Math" panose="02040503050406030204" pitchFamily="18" charset="0"/>
                              </a:rPr>
                            </m:ctrlPr>
                          </m:sSubPr>
                          <m:e>
                            <m:r>
                              <a:rPr>
                                <a:latin typeface="Cambria Math" panose="02040503050406030204" pitchFamily="18" charset="0"/>
                              </a:rPr>
                              <m:t>𝑂</m:t>
                            </m:r>
                          </m:e>
                          <m:sub>
                            <m:r>
                              <a:rPr>
                                <a:latin typeface="Cambria Math" panose="02040503050406030204" pitchFamily="18" charset="0"/>
                              </a:rPr>
                              <m:t>12</m:t>
                            </m:r>
                          </m:sub>
                        </m:sSub>
                      </m:e>
                      <m:e>
                        <m:r>
                          <a:rPr>
                            <a:latin typeface="Cambria Math" panose="02040503050406030204" pitchFamily="18" charset="0"/>
                          </a:rPr>
                          <m:t>…</m:t>
                        </m:r>
                      </m:e>
                      <m:e>
                        <m:sSub>
                          <m:sSubPr>
                            <m:ctrlPr>
                              <a:rPr i="1">
                                <a:latin typeface="Cambria Math" panose="02040503050406030204" pitchFamily="18" charset="0"/>
                              </a:rPr>
                            </m:ctrlPr>
                          </m:sSubPr>
                          <m:e>
                            <m:r>
                              <a:rPr>
                                <a:latin typeface="Cambria Math" panose="02040503050406030204" pitchFamily="18" charset="0"/>
                              </a:rPr>
                              <m:t>𝑂</m:t>
                            </m:r>
                          </m:e>
                          <m:sub>
                            <m:r>
                              <a:rPr>
                                <a:latin typeface="Cambria Math" panose="02040503050406030204" pitchFamily="18" charset="0"/>
                              </a:rPr>
                              <m:t>1</m:t>
                            </m:r>
                            <m:r>
                              <a:rPr>
                                <a:latin typeface="Cambria Math" panose="02040503050406030204" pitchFamily="18" charset="0"/>
                              </a:rPr>
                              <m:t>𝑐</m:t>
                            </m:r>
                          </m:sub>
                        </m:sSub>
                      </m:e>
                    </m:mr>
                    <m:mr>
                      <m:e/>
                      <m:e/>
                      <m:e>
                        <m:sSub>
                          <m:sSubPr>
                            <m:ctrlPr>
                              <a:rPr i="1">
                                <a:latin typeface="Cambria Math" panose="02040503050406030204" pitchFamily="18" charset="0"/>
                              </a:rPr>
                            </m:ctrlPr>
                          </m:sSubPr>
                          <m:e>
                            <m:r>
                              <a:rPr>
                                <a:latin typeface="Cambria Math" panose="02040503050406030204" pitchFamily="18" charset="0"/>
                              </a:rPr>
                              <m:t>𝑂</m:t>
                            </m:r>
                          </m:e>
                          <m:sub>
                            <m:r>
                              <a:rPr>
                                <a:latin typeface="Cambria Math" panose="02040503050406030204" pitchFamily="18" charset="0"/>
                              </a:rPr>
                              <m:t>21</m:t>
                            </m:r>
                          </m:sub>
                        </m:sSub>
                      </m:e>
                      <m:e>
                        <m:sSub>
                          <m:sSubPr>
                            <m:ctrlPr>
                              <a:rPr i="1">
                                <a:latin typeface="Cambria Math" panose="02040503050406030204" pitchFamily="18" charset="0"/>
                              </a:rPr>
                            </m:ctrlPr>
                          </m:sSubPr>
                          <m:e>
                            <m:r>
                              <a:rPr>
                                <a:latin typeface="Cambria Math" panose="02040503050406030204" pitchFamily="18" charset="0"/>
                              </a:rPr>
                              <m:t>𝑂</m:t>
                            </m:r>
                          </m:e>
                          <m:sub>
                            <m:r>
                              <a:rPr>
                                <a:latin typeface="Cambria Math" panose="02040503050406030204" pitchFamily="18" charset="0"/>
                              </a:rPr>
                              <m:t>22</m:t>
                            </m:r>
                          </m:sub>
                        </m:sSub>
                      </m:e>
                      <m:e>
                        <m:r>
                          <a:rPr>
                            <a:latin typeface="Cambria Math" panose="02040503050406030204" pitchFamily="18" charset="0"/>
                          </a:rPr>
                          <m:t>…</m:t>
                        </m:r>
                      </m:e>
                      <m:e>
                        <m:sSub>
                          <m:sSubPr>
                            <m:ctrlPr>
                              <a:rPr i="1">
                                <a:latin typeface="Cambria Math" panose="02040503050406030204" pitchFamily="18" charset="0"/>
                              </a:rPr>
                            </m:ctrlPr>
                          </m:sSubPr>
                          <m:e>
                            <m:r>
                              <a:rPr>
                                <a:latin typeface="Cambria Math" panose="02040503050406030204" pitchFamily="18" charset="0"/>
                              </a:rPr>
                              <m:t>𝑂</m:t>
                            </m:r>
                          </m:e>
                          <m:sub>
                            <m:r>
                              <a:rPr>
                                <a:latin typeface="Cambria Math" panose="02040503050406030204" pitchFamily="18" charset="0"/>
                              </a:rPr>
                              <m:t>2</m:t>
                            </m:r>
                            <m:r>
                              <a:rPr>
                                <a:latin typeface="Cambria Math" panose="02040503050406030204" pitchFamily="18" charset="0"/>
                              </a:rPr>
                              <m:t>𝑐</m:t>
                            </m:r>
                          </m:sub>
                        </m:sSub>
                      </m:e>
                    </m:mr>
                    <m:mr>
                      <m:e>
                        <m:r>
                          <a:rPr>
                            <a:latin typeface="Cambria Math" panose="02040503050406030204" pitchFamily="18" charset="0"/>
                          </a:rPr>
                          <m:t>𝑉</m:t>
                        </m:r>
                        <m:r>
                          <a:rPr>
                            <a:latin typeface="Cambria Math" panose="02040503050406030204" pitchFamily="18" charset="0"/>
                          </a:rPr>
                          <m:t>2</m:t>
                        </m:r>
                      </m:e>
                      <m:e/>
                      <m:e>
                        <m:r>
                          <a:rPr>
                            <a:latin typeface="Cambria Math" panose="02040503050406030204" pitchFamily="18" charset="0"/>
                          </a:rPr>
                          <m:t>…</m:t>
                        </m:r>
                      </m:e>
                      <m:e/>
                      <m:e>
                        <m:r>
                          <a:rPr>
                            <a:latin typeface="Cambria Math" panose="02040503050406030204" pitchFamily="18" charset="0"/>
                          </a:rPr>
                          <m:t>…</m:t>
                        </m:r>
                      </m:e>
                      <m:e>
                        <m:r>
                          <a:rPr>
                            <a:latin typeface="Cambria Math" panose="02040503050406030204" pitchFamily="18" charset="0"/>
                          </a:rPr>
                          <m:t>…</m:t>
                        </m:r>
                      </m:e>
                    </m:mr>
                    <m:mr>
                      <m:e/>
                      <m:e/>
                      <m:e>
                        <m:sSub>
                          <m:sSubPr>
                            <m:ctrlPr>
                              <a:rPr i="1">
                                <a:latin typeface="Cambria Math" panose="02040503050406030204" pitchFamily="18" charset="0"/>
                              </a:rPr>
                            </m:ctrlPr>
                          </m:sSubPr>
                          <m:e>
                            <m:r>
                              <a:rPr>
                                <a:latin typeface="Cambria Math" panose="02040503050406030204" pitchFamily="18" charset="0"/>
                              </a:rPr>
                              <m:t>𝑂</m:t>
                            </m:r>
                          </m:e>
                          <m:sub>
                            <m:r>
                              <a:rPr>
                                <a:latin typeface="Cambria Math" panose="02040503050406030204" pitchFamily="18" charset="0"/>
                              </a:rPr>
                              <m:t>𝑟</m:t>
                            </m:r>
                            <m:r>
                              <a:rPr>
                                <a:latin typeface="Cambria Math" panose="02040503050406030204" pitchFamily="18" charset="0"/>
                              </a:rPr>
                              <m:t>1</m:t>
                            </m:r>
                          </m:sub>
                        </m:sSub>
                      </m:e>
                      <m:e>
                        <m:sSub>
                          <m:sSubPr>
                            <m:ctrlPr>
                              <a:rPr i="1">
                                <a:latin typeface="Cambria Math" panose="02040503050406030204" pitchFamily="18" charset="0"/>
                              </a:rPr>
                            </m:ctrlPr>
                          </m:sSubPr>
                          <m:e>
                            <m:r>
                              <a:rPr>
                                <a:latin typeface="Cambria Math" panose="02040503050406030204" pitchFamily="18" charset="0"/>
                              </a:rPr>
                              <m:t>𝑂</m:t>
                            </m:r>
                          </m:e>
                          <m:sub>
                            <m:r>
                              <a:rPr>
                                <a:latin typeface="Cambria Math" panose="02040503050406030204" pitchFamily="18" charset="0"/>
                              </a:rPr>
                              <m:t>𝑟</m:t>
                            </m:r>
                            <m:r>
                              <a:rPr>
                                <a:latin typeface="Cambria Math" panose="02040503050406030204" pitchFamily="18" charset="0"/>
                              </a:rPr>
                              <m:t>2</m:t>
                            </m:r>
                          </m:sub>
                        </m:sSub>
                      </m:e>
                      <m:e>
                        <m:r>
                          <a:rPr>
                            <a:latin typeface="Cambria Math" panose="02040503050406030204" pitchFamily="18" charset="0"/>
                          </a:rPr>
                          <m:t>…</m:t>
                        </m:r>
                      </m:e>
                      <m:e>
                        <m:sSub>
                          <m:sSubPr>
                            <m:ctrlPr>
                              <a:rPr i="1">
                                <a:latin typeface="Cambria Math" panose="02040503050406030204" pitchFamily="18" charset="0"/>
                              </a:rPr>
                            </m:ctrlPr>
                          </m:sSubPr>
                          <m:e>
                            <m:r>
                              <a:rPr>
                                <a:latin typeface="Cambria Math" panose="02040503050406030204" pitchFamily="18" charset="0"/>
                              </a:rPr>
                              <m:t>𝑂</m:t>
                            </m:r>
                          </m:e>
                          <m:sub>
                            <m:r>
                              <a:rPr>
                                <a:latin typeface="Cambria Math" panose="02040503050406030204" pitchFamily="18" charset="0"/>
                              </a:rPr>
                              <m:t>𝑟𝑐</m:t>
                            </m:r>
                          </m:sub>
                        </m:sSub>
                      </m:e>
                    </m:mr>
                  </m:m>
                </m:oMath>
              </m:oMathPara>
            </a14:m>
            <a:endParaRP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82</a:t>
            </a:fld>
            <a:endParaRPr lang="en-GB"/>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Chi-squared test</a:t>
            </a:r>
          </a:p>
          <a:p>
            <a:pPr marL="0" lvl="0" indent="0">
              <a:buNone/>
            </a:pPr>
            <a:r>
              <a:t>The principle to test whether the 2 variables are associated or not, is to compare the </a:t>
            </a:r>
            <a:r>
              <a:rPr b="1"/>
              <a:t>observed</a:t>
            </a:r>
            <a:r>
              <a:t> counts to the counts </a:t>
            </a:r>
            <a:r>
              <a:rPr b="1"/>
              <a:t>expected</a:t>
            </a:r>
            <a:r>
              <a:t> under the assumption of no association (the null hypothesis).</a:t>
            </a:r>
          </a:p>
          <a:p>
            <a:pPr marL="0" lvl="0" indent="0">
              <a:buNone/>
            </a:pPr>
            <a:r>
              <a:t>Define:</a:t>
            </a:r>
          </a:p>
          <a:p>
            <a:pPr lvl="0"/>
            <a14:m xmlns:a14="http://schemas.microsoft.com/office/drawing/2010/main">
              <m:oMath xmlns:m="http://schemas.openxmlformats.org/officeDocument/2006/math">
                <m:r>
                  <a:rPr>
                    <a:latin typeface="Cambria Math" panose="02040503050406030204" pitchFamily="18" charset="0"/>
                  </a:rPr>
                  <m:t>𝑛</m:t>
                </m:r>
                <m:r>
                  <a:rPr>
                    <a:latin typeface="Cambria Math" panose="02040503050406030204" pitchFamily="18" charset="0"/>
                  </a:rPr>
                  <m:t>=</m:t>
                </m:r>
              </m:oMath>
            </a14:m>
            <a:r>
              <a:t> the total number of observations (calculated as </a:t>
            </a:r>
            <a14:m xmlns:a14="http://schemas.microsoft.com/office/drawing/2010/main">
              <m:oMath xmlns:m="http://schemas.openxmlformats.org/officeDocument/2006/math">
                <m:nary>
                  <m:naryPr>
                    <m:chr m:val="∑"/>
                    <m:limLoc m:val="undOvr"/>
                    <m:ctrlPr>
                      <a:rPr>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nary>
                      <m:naryPr>
                        <m:chr m:val="∑"/>
                        <m:limLoc m:val="undOvr"/>
                        <m:ctrlPr>
                          <a:rPr i="1">
                            <a:latin typeface="Cambria Math" panose="02040503050406030204" pitchFamily="18" charset="0"/>
                          </a:rPr>
                        </m:ctrlPr>
                      </m:naryPr>
                      <m:sub>
                        <m:r>
                          <a:rPr>
                            <a:latin typeface="Cambria Math" panose="02040503050406030204" pitchFamily="18" charset="0"/>
                          </a:rPr>
                          <m:t>𝑗</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𝑂</m:t>
                            </m:r>
                          </m:e>
                          <m:sub>
                            <m:r>
                              <a:rPr>
                                <a:latin typeface="Cambria Math" panose="02040503050406030204" pitchFamily="18" charset="0"/>
                              </a:rPr>
                              <m:t>𝑖𝑗</m:t>
                            </m:r>
                          </m:sub>
                        </m:sSub>
                      </m:e>
                    </m:nary>
                  </m:e>
                </m:nary>
              </m:oMath>
            </a14:m>
            <a:r>
              <a:t>)</a:t>
            </a:r>
          </a:p>
          <a:p>
            <a:pPr lvl="0"/>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𝑖</m:t>
                    </m:r>
                    <m:r>
                      <a:rPr>
                        <a:latin typeface="Cambria Math" panose="02040503050406030204" pitchFamily="18" charset="0"/>
                      </a:rPr>
                      <m:t>.</m:t>
                    </m:r>
                  </m:sub>
                </m:sSub>
                <m:r>
                  <a:rPr>
                    <a:latin typeface="Cambria Math" panose="02040503050406030204" pitchFamily="18" charset="0"/>
                  </a:rPr>
                  <m:t>=</m:t>
                </m:r>
              </m:oMath>
            </a14:m>
            <a:r>
              <a:t> the marginal proportion of row </a:t>
            </a:r>
            <a14:m xmlns:a14="http://schemas.microsoft.com/office/drawing/2010/main">
              <m:oMath xmlns:m="http://schemas.openxmlformats.org/officeDocument/2006/math">
                <m:r>
                  <a:rPr>
                    <a:latin typeface="Cambria Math" panose="02040503050406030204" pitchFamily="18" charset="0"/>
                  </a:rPr>
                  <m:t>𝑖</m:t>
                </m:r>
              </m:oMath>
            </a14:m>
            <a:r>
              <a:t> (calculated as </a:t>
            </a:r>
            <a14:m xmlns:a14="http://schemas.microsoft.com/office/drawing/2010/main">
              <m:oMath xmlns:m="http://schemas.openxmlformats.org/officeDocument/2006/math">
                <m:f>
                  <m:fPr>
                    <m:ctrlPr>
                      <a:rPr>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𝑛</m:t>
                    </m:r>
                  </m:den>
                </m:f>
                <m:nary>
                  <m:naryPr>
                    <m:chr m:val="∑"/>
                    <m:limLoc m:val="undOvr"/>
                    <m:ctrlPr>
                      <a:rPr i="1">
                        <a:latin typeface="Cambria Math" panose="02040503050406030204" pitchFamily="18" charset="0"/>
                      </a:rPr>
                    </m:ctrlPr>
                  </m:naryPr>
                  <m:sub>
                    <m:r>
                      <a:rPr>
                        <a:latin typeface="Cambria Math" panose="02040503050406030204" pitchFamily="18" charset="0"/>
                      </a:rPr>
                      <m:t>𝑗</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𝑂</m:t>
                        </m:r>
                      </m:e>
                      <m:sub>
                        <m:r>
                          <a:rPr>
                            <a:latin typeface="Cambria Math" panose="02040503050406030204" pitchFamily="18" charset="0"/>
                          </a:rPr>
                          <m:t>𝑖𝑗</m:t>
                        </m:r>
                      </m:sub>
                    </m:sSub>
                  </m:e>
                </m:nary>
              </m:oMath>
            </a14:m>
            <a:r>
              <a:t>)</a:t>
            </a:r>
          </a:p>
          <a:p>
            <a:pPr lvl="0"/>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m:t>
                    </m:r>
                    <m:r>
                      <a:rPr>
                        <a:latin typeface="Cambria Math" panose="02040503050406030204" pitchFamily="18" charset="0"/>
                      </a:rPr>
                      <m:t>𝑗</m:t>
                    </m:r>
                  </m:sub>
                </m:sSub>
                <m:r>
                  <a:rPr>
                    <a:latin typeface="Cambria Math" panose="02040503050406030204" pitchFamily="18" charset="0"/>
                  </a:rPr>
                  <m:t>=</m:t>
                </m:r>
              </m:oMath>
            </a14:m>
            <a:r>
              <a:t> the marginal proportion of column </a:t>
            </a:r>
            <a14:m xmlns:a14="http://schemas.microsoft.com/office/drawing/2010/main">
              <m:oMath xmlns:m="http://schemas.openxmlformats.org/officeDocument/2006/math">
                <m:r>
                  <a:rPr>
                    <a:latin typeface="Cambria Math" panose="02040503050406030204" pitchFamily="18" charset="0"/>
                  </a:rPr>
                  <m:t>𝑗</m:t>
                </m:r>
              </m:oMath>
            </a14:m>
            <a:r>
              <a:t> (calculated as </a:t>
            </a:r>
            <a14:m xmlns:a14="http://schemas.microsoft.com/office/drawing/2010/main">
              <m:oMath xmlns:m="http://schemas.openxmlformats.org/officeDocument/2006/math">
                <m:f>
                  <m:fPr>
                    <m:ctrlPr>
                      <a:rPr>
                        <a:latin typeface="Cambria Math" panose="02040503050406030204" pitchFamily="18" charset="0"/>
                      </a:rPr>
                    </m:ctrlPr>
                  </m:fPr>
                  <m:num>
                    <m:r>
                      <a:rPr>
                        <a:latin typeface="Cambria Math" panose="02040503050406030204" pitchFamily="18" charset="0"/>
                      </a:rPr>
                      <m:t>1</m:t>
                    </m:r>
                  </m:num>
                  <m:den>
                    <m:r>
                      <a:rPr>
                        <a:latin typeface="Cambria Math" panose="02040503050406030204" pitchFamily="18" charset="0"/>
                      </a:rPr>
                      <m:t>𝑛</m:t>
                    </m:r>
                  </m:den>
                </m:f>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b>
                      <m:sSubPr>
                        <m:ctrlPr>
                          <a:rPr i="1">
                            <a:latin typeface="Cambria Math" panose="02040503050406030204" pitchFamily="18" charset="0"/>
                          </a:rPr>
                        </m:ctrlPr>
                      </m:sSubPr>
                      <m:e>
                        <m:r>
                          <a:rPr>
                            <a:latin typeface="Cambria Math" panose="02040503050406030204" pitchFamily="18" charset="0"/>
                          </a:rPr>
                          <m:t>𝑂</m:t>
                        </m:r>
                      </m:e>
                      <m:sub>
                        <m:r>
                          <a:rPr>
                            <a:latin typeface="Cambria Math" panose="02040503050406030204" pitchFamily="18" charset="0"/>
                          </a:rPr>
                          <m:t>𝑖𝑗</m:t>
                        </m:r>
                      </m:sub>
                    </m:sSub>
                  </m:e>
                </m:nary>
              </m:oMath>
            </a14:m>
            <a:r>
              <a:t>)</a:t>
            </a:r>
          </a:p>
          <a:p>
            <a:pPr lvl="0"/>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𝐸</m:t>
                    </m:r>
                  </m:e>
                  <m:sub>
                    <m:r>
                      <a:rPr>
                        <a:latin typeface="Cambria Math" panose="02040503050406030204" pitchFamily="18" charset="0"/>
                      </a:rPr>
                      <m:t>𝑖𝑗</m:t>
                    </m:r>
                  </m:sub>
                </m:sSub>
                <m:r>
                  <a:rPr>
                    <a:latin typeface="Cambria Math" panose="02040503050406030204" pitchFamily="18" charset="0"/>
                  </a:rPr>
                  <m:t>=</m:t>
                </m:r>
              </m:oMath>
            </a14:m>
            <a:r>
              <a:t> the expected counts in each cell (calculated as </a:t>
            </a:r>
            <a14:m xmlns:a14="http://schemas.microsoft.com/office/drawing/2010/main">
              <m:oMath xmlns:m="http://schemas.openxmlformats.org/officeDocument/2006/math">
                <m:r>
                  <a:rPr>
                    <a:latin typeface="Cambria Math" panose="02040503050406030204" pitchFamily="18" charset="0"/>
                  </a:rPr>
                  <m:t>𝑛</m:t>
                </m:r>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𝑖</m:t>
                    </m:r>
                    <m:r>
                      <a:rPr>
                        <a:latin typeface="Cambria Math" panose="02040503050406030204" pitchFamily="18" charset="0"/>
                      </a:rPr>
                      <m:t>.</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𝑝</m:t>
                    </m:r>
                  </m:e>
                  <m:sub>
                    <m:r>
                      <a:rPr>
                        <a:latin typeface="Cambria Math" panose="02040503050406030204" pitchFamily="18" charset="0"/>
                      </a:rPr>
                      <m:t>𝑗</m:t>
                    </m:r>
                    <m:r>
                      <a:rPr>
                        <a:latin typeface="Cambria Math" panose="02040503050406030204" pitchFamily="18" charset="0"/>
                      </a:rPr>
                      <m:t>.</m:t>
                    </m:r>
                  </m:sub>
                </m:sSub>
              </m:oMath>
            </a14:m>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Note </a:t>
            </a:r>
            <a:r>
              <a:rPr b="1"/>
              <a:t>expected counts</a:t>
            </a:r>
            <a:r>
              <a:t> = expected under the assumption of no association.</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83</a:t>
            </a:fld>
            <a:endParaRPr lang="en-GB"/>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Chi-squared test</a:t>
            </a:r>
          </a:p>
          <a:p>
            <a:pPr marL="0" lvl="0" indent="0">
              <a:buNone/>
            </a:pPr>
            <a:r>
              <a:t>We can then calculate the </a:t>
            </a:r>
            <a14:m xmlns:a14="http://schemas.microsoft.com/office/drawing/2010/main">
              <m:oMath xmlns:m="http://schemas.openxmlformats.org/officeDocument/2006/math">
                <m:sSup>
                  <m:sSupPr>
                    <m:ctrlPr>
                      <a:rPr>
                        <a:latin typeface="Cambria Math" panose="02040503050406030204" pitchFamily="18" charset="0"/>
                      </a:rPr>
                    </m:ctrlPr>
                  </m:sSupPr>
                  <m:e>
                    <m:r>
                      <a:rPr>
                        <a:latin typeface="Cambria Math" panose="02040503050406030204" pitchFamily="18" charset="0"/>
                      </a:rPr>
                      <m:t>𝜒</m:t>
                    </m:r>
                  </m:e>
                  <m:sup>
                    <m:r>
                      <a:rPr>
                        <a:latin typeface="Cambria Math" panose="02040503050406030204" pitchFamily="18" charset="0"/>
                      </a:rPr>
                      <m:t>2</m:t>
                    </m:r>
                  </m:sup>
                </m:sSup>
              </m:oMath>
            </a14:m>
            <a:r>
              <a:t> statistic for this table:</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p>
                    <m:sSupPr>
                      <m:ctrlPr>
                        <a:rPr>
                          <a:latin typeface="Cambria Math" panose="02040503050406030204" pitchFamily="18" charset="0"/>
                        </a:rPr>
                      </m:ctrlPr>
                    </m:sSupPr>
                    <m:e>
                      <m:r>
                        <a:rPr>
                          <a:latin typeface="Cambria Math" panose="02040503050406030204" pitchFamily="18" charset="0"/>
                        </a:rPr>
                        <m:t>𝜒</m:t>
                      </m:r>
                    </m:e>
                    <m:sup>
                      <m:r>
                        <a:rPr>
                          <a:latin typeface="Cambria Math" panose="02040503050406030204" pitchFamily="18" charset="0"/>
                        </a:rPr>
                        <m:t>2</m:t>
                      </m:r>
                    </m:sup>
                  </m:sSup>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nary>
                        <m:naryPr>
                          <m:chr m:val="∑"/>
                          <m:limLoc m:val="undOvr"/>
                          <m:ctrlPr>
                            <a:rPr i="1">
                              <a:latin typeface="Cambria Math" panose="02040503050406030204" pitchFamily="18" charset="0"/>
                            </a:rPr>
                          </m:ctrlPr>
                        </m:naryPr>
                        <m:sub>
                          <m:r>
                            <a:rPr>
                              <a:latin typeface="Cambria Math" panose="02040503050406030204" pitchFamily="18" charset="0"/>
                            </a:rPr>
                            <m:t>𝑗</m:t>
                          </m:r>
                        </m:sub>
                        <m:sup>
                          <m:r>
                            <a:rPr>
                              <a:latin typeface="Cambria Math" panose="02040503050406030204" pitchFamily="18" charset="0"/>
                            </a:rPr>
                            <m:t>​</m:t>
                          </m:r>
                        </m:sup>
                        <m:e>
                          <m:f>
                            <m:fPr>
                              <m:ctrlPr>
                                <a:rPr i="1">
                                  <a:latin typeface="Cambria Math" panose="02040503050406030204" pitchFamily="18" charset="0"/>
                                </a:rPr>
                              </m:ctrlPr>
                            </m:fPr>
                            <m:num>
                              <m:sSup>
                                <m:sSupPr>
                                  <m:ctrlPr>
                                    <a:rPr i="1">
                                      <a:latin typeface="Cambria Math" panose="02040503050406030204" pitchFamily="18" charset="0"/>
                                    </a:rPr>
                                  </m:ctrlPr>
                                </m:sSupPr>
                                <m:e>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𝑂</m:t>
                                          </m:r>
                                        </m:e>
                                        <m:sub>
                                          <m:r>
                                            <a:rPr>
                                              <a:latin typeface="Cambria Math" panose="02040503050406030204" pitchFamily="18" charset="0"/>
                                            </a:rPr>
                                            <m:t>𝑖𝑗</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𝐸</m:t>
                                          </m:r>
                                        </m:e>
                                        <m:sub>
                                          <m:r>
                                            <a:rPr>
                                              <a:latin typeface="Cambria Math" panose="02040503050406030204" pitchFamily="18" charset="0"/>
                                            </a:rPr>
                                            <m:t>𝑖𝑗</m:t>
                                          </m:r>
                                        </m:sub>
                                      </m:sSub>
                                    </m:e>
                                  </m:d>
                                </m:e>
                                <m:sup>
                                  <m:r>
                                    <a:rPr>
                                      <a:latin typeface="Cambria Math" panose="02040503050406030204" pitchFamily="18" charset="0"/>
                                    </a:rPr>
                                    <m:t>2</m:t>
                                  </m:r>
                                </m:sup>
                              </m:sSup>
                            </m:num>
                            <m:den>
                              <m:sSub>
                                <m:sSubPr>
                                  <m:ctrlPr>
                                    <a:rPr i="1">
                                      <a:latin typeface="Cambria Math" panose="02040503050406030204" pitchFamily="18" charset="0"/>
                                    </a:rPr>
                                  </m:ctrlPr>
                                </m:sSubPr>
                                <m:e>
                                  <m:r>
                                    <a:rPr>
                                      <a:latin typeface="Cambria Math" panose="02040503050406030204" pitchFamily="18" charset="0"/>
                                    </a:rPr>
                                    <m:t>𝐸</m:t>
                                  </m:r>
                                </m:e>
                                <m:sub>
                                  <m:r>
                                    <a:rPr>
                                      <a:latin typeface="Cambria Math" panose="02040503050406030204" pitchFamily="18" charset="0"/>
                                    </a:rPr>
                                    <m:t>𝑖𝑗</m:t>
                                  </m:r>
                                </m:sub>
                              </m:sSub>
                            </m:den>
                          </m:f>
                        </m:e>
                      </m:nary>
                    </m:e>
                  </m:nary>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a:t>
            </a:r>
            <a14:m xmlns:a14="http://schemas.microsoft.com/office/drawing/2010/main">
              <m:oMath xmlns:m="http://schemas.openxmlformats.org/officeDocument/2006/math">
                <m:r>
                  <a:rPr>
                    <a:latin typeface="Cambria Math" panose="02040503050406030204" pitchFamily="18" charset="0"/>
                  </a:rPr>
                  <m:t>𝑖</m:t>
                </m:r>
              </m:oMath>
            </a14:m>
            <a:r>
              <a:t> sums over rows, </a:t>
            </a:r>
            <a14:m xmlns:a14="http://schemas.microsoft.com/office/drawing/2010/main">
              <m:oMath xmlns:m="http://schemas.openxmlformats.org/officeDocument/2006/math">
                <m:r>
                  <a:rPr>
                    <a:latin typeface="Cambria Math" panose="02040503050406030204" pitchFamily="18" charset="0"/>
                  </a:rPr>
                  <m:t>𝑗</m:t>
                </m:r>
              </m:oMath>
            </a14:m>
            <a:r>
              <a:t> sums over columns)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Under the null hypothesis H</a:t>
            </a:r>
            <a:r>
              <a:rPr baseline="-25000"/>
              <a:t>0</a:t>
            </a:r>
            <a:r>
              <a:t> of no association between the 2 variables, </a:t>
            </a:r>
            <a14:m xmlns:a14="http://schemas.microsoft.com/office/drawing/2010/main">
              <m:oMath xmlns:m="http://schemas.openxmlformats.org/officeDocument/2006/math">
                <m:sSup>
                  <m:sSupPr>
                    <m:ctrlPr>
                      <a:rPr>
                        <a:latin typeface="Cambria Math" panose="02040503050406030204" pitchFamily="18" charset="0"/>
                      </a:rPr>
                    </m:ctrlPr>
                  </m:sSupPr>
                  <m:e>
                    <m:r>
                      <a:rPr>
                        <a:latin typeface="Cambria Math" panose="02040503050406030204" pitchFamily="18" charset="0"/>
                      </a:rPr>
                      <m:t>𝜒</m:t>
                    </m:r>
                  </m:e>
                  <m:sup>
                    <m:r>
                      <a:rPr>
                        <a:latin typeface="Cambria Math" panose="02040503050406030204" pitchFamily="18" charset="0"/>
                      </a:rPr>
                      <m:t>2</m:t>
                    </m:r>
                  </m:sup>
                </m:sSup>
              </m:oMath>
            </a14:m>
            <a:r>
              <a:t> follows a chi-squared distribution with </a:t>
            </a:r>
            <a14:m xmlns:a14="http://schemas.microsoft.com/office/drawing/2010/main">
              <m:oMath xmlns:m="http://schemas.openxmlformats.org/officeDocument/2006/math">
                <m:d>
                  <m:dPr>
                    <m:ctrlPr>
                      <a:rPr>
                        <a:latin typeface="Cambria Math" panose="02040503050406030204" pitchFamily="18" charset="0"/>
                      </a:rPr>
                    </m:ctrlPr>
                  </m:dPr>
                  <m:e>
                    <m:r>
                      <a:rPr>
                        <a:latin typeface="Cambria Math" panose="02040503050406030204" pitchFamily="18" charset="0"/>
                      </a:rPr>
                      <m:t>𝑟</m:t>
                    </m:r>
                    <m:r>
                      <a:rPr>
                        <a:latin typeface="Cambria Math" panose="02040503050406030204" pitchFamily="18" charset="0"/>
                      </a:rPr>
                      <m:t>−1</m:t>
                    </m:r>
                  </m:e>
                </m:d>
                <m:d>
                  <m:dPr>
                    <m:ctrlPr>
                      <a:rPr i="1">
                        <a:latin typeface="Cambria Math" panose="02040503050406030204" pitchFamily="18" charset="0"/>
                      </a:rPr>
                    </m:ctrlPr>
                  </m:dPr>
                  <m:e>
                    <m:r>
                      <a:rPr>
                        <a:latin typeface="Cambria Math" panose="02040503050406030204" pitchFamily="18" charset="0"/>
                      </a:rPr>
                      <m:t>𝑐</m:t>
                    </m:r>
                    <m:r>
                      <a:rPr>
                        <a:latin typeface="Cambria Math" panose="02040503050406030204" pitchFamily="18" charset="0"/>
                      </a:rPr>
                      <m:t>−1</m:t>
                    </m:r>
                  </m:e>
                </m:d>
              </m:oMath>
            </a14:m>
            <a:r>
              <a:t> degrees of freedom. This can be used to compute p-values.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84</a:t>
            </a:fld>
            <a:endParaRPr lang="en-GB"/>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Chi-squared test</a:t>
            </a:r>
          </a:p>
          <a:p>
            <a:pPr marL="0" lvl="0" indent="0">
              <a:buNone/>
            </a:pPr>
            <a:r>
              <a:t>In R, you can do a chi-squared test using the </a:t>
            </a:r>
            <a:r>
              <a:rPr>
                <a:latin typeface="Courier"/>
              </a:rPr>
              <a:t>chisq.test()</a:t>
            </a:r>
            <a:r>
              <a:t> function.</a:t>
            </a:r>
          </a:p>
          <a:p>
            <a:pPr marL="0" lvl="0" indent="0">
              <a:buNone/>
            </a:pPr>
            <a:r>
              <a:t>For example we can check if there is an association between stunting and mortality in the adolescent dataset:</a:t>
            </a:r>
          </a:p>
          <a:p>
            <a:pPr lvl="0" indent="0">
              <a:buNone/>
            </a:pPr>
            <a:r>
              <a:rPr>
                <a:solidFill>
                  <a:srgbClr val="06287E"/>
                </a:solidFill>
                <a:latin typeface="Courier"/>
              </a:rPr>
              <a:t>chisq.test</a:t>
            </a:r>
            <a:r>
              <a:rPr>
                <a:latin typeface="Courier"/>
              </a:rPr>
              <a:t>(</a:t>
            </a:r>
            <a:r>
              <a:rPr>
                <a:solidFill>
                  <a:srgbClr val="06287E"/>
                </a:solidFill>
                <a:latin typeface="Courier"/>
              </a:rPr>
              <a:t>table</a:t>
            </a:r>
            <a:r>
              <a:rPr>
                <a:latin typeface="Courier"/>
              </a:rPr>
              <a:t>(dfAdo</a:t>
            </a:r>
            <a:r>
              <a:rPr>
                <a:solidFill>
                  <a:srgbClr val="4070A0"/>
                </a:solidFill>
                <a:latin typeface="Courier"/>
              </a:rPr>
              <a:t>$</a:t>
            </a:r>
            <a:r>
              <a:rPr>
                <a:latin typeface="Courier"/>
              </a:rPr>
              <a:t>stunt,dfAdo</a:t>
            </a:r>
            <a:r>
              <a:rPr>
                <a:solidFill>
                  <a:srgbClr val="4070A0"/>
                </a:solidFill>
                <a:latin typeface="Courier"/>
              </a:rPr>
              <a:t>$</a:t>
            </a:r>
            <a:r>
              <a:rPr>
                <a:latin typeface="Courier"/>
              </a:rPr>
              <a:t>died))</a:t>
            </a:r>
            <a:br/>
            <a:r>
              <a:rPr i="1">
                <a:solidFill>
                  <a:srgbClr val="BA2121"/>
                </a:solidFill>
                <a:latin typeface="Courier"/>
              </a:rPr>
              <a:t>## </a:t>
            </a:r>
            <a:br/>
            <a:r>
              <a:rPr i="1">
                <a:solidFill>
                  <a:srgbClr val="BA2121"/>
                </a:solidFill>
                <a:latin typeface="Courier"/>
              </a:rPr>
              <a:t>##  Pearson's Chi-squared test with Yates' continuity correction</a:t>
            </a:r>
            <a:br/>
            <a:r>
              <a:rPr i="1">
                <a:solidFill>
                  <a:srgbClr val="BA2121"/>
                </a:solidFill>
                <a:latin typeface="Courier"/>
              </a:rPr>
              <a:t>## </a:t>
            </a:r>
            <a:br/>
            <a:r>
              <a:rPr i="1">
                <a:solidFill>
                  <a:srgbClr val="BA2121"/>
                </a:solidFill>
                <a:latin typeface="Courier"/>
              </a:rPr>
              <a:t>## data:  table(dfAdo$stunt, dfAdo$died)</a:t>
            </a:r>
            <a:br/>
            <a:r>
              <a:rPr i="1">
                <a:solidFill>
                  <a:srgbClr val="BA2121"/>
                </a:solidFill>
                <a:latin typeface="Courier"/>
              </a:rPr>
              <a:t>## X-squared = 7.0641, df = 1, p-value = 0.007864</a:t>
            </a:r>
          </a:p>
          <a:p>
            <a:pPr marL="0" lvl="0" indent="0">
              <a:buNone/>
            </a:pPr>
            <a:r>
              <a:t>The p-value is 0.0078644 &lt; 0.05, so we reject the null hypothesis of no association at the 5% significance level between stunting and mortality.</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85</a:t>
            </a:fld>
            <a:endParaRPr lang="en-GB"/>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Chi-squared test</a:t>
            </a:r>
          </a:p>
          <a:p>
            <a:pPr marL="0" lvl="0" indent="0">
              <a:buNone/>
            </a:pPr>
            <a:r>
              <a:t>Or we can test the null hypothesis of no association between socio-economic status and hospital in the Blantyre TB dataset:</a:t>
            </a:r>
          </a:p>
          <a:p>
            <a:pPr lvl="0" indent="0">
              <a:buNone/>
            </a:pPr>
            <a:r>
              <a:rPr>
                <a:solidFill>
                  <a:srgbClr val="06287E"/>
                </a:solidFill>
                <a:latin typeface="Courier"/>
              </a:rPr>
              <a:t>chisq.test</a:t>
            </a:r>
            <a:r>
              <a:rPr>
                <a:latin typeface="Courier"/>
              </a:rPr>
              <a:t>(</a:t>
            </a:r>
            <a:r>
              <a:rPr>
                <a:solidFill>
                  <a:srgbClr val="06287E"/>
                </a:solidFill>
                <a:latin typeface="Courier"/>
              </a:rPr>
              <a:t>table</a:t>
            </a:r>
            <a:r>
              <a:rPr>
                <a:latin typeface="Courier"/>
              </a:rPr>
              <a:t>(dfTb</a:t>
            </a:r>
            <a:r>
              <a:rPr>
                <a:solidFill>
                  <a:srgbClr val="4070A0"/>
                </a:solidFill>
                <a:latin typeface="Courier"/>
              </a:rPr>
              <a:t>$</a:t>
            </a:r>
            <a:r>
              <a:rPr>
                <a:latin typeface="Courier"/>
              </a:rPr>
              <a:t>ses,dfTb</a:t>
            </a:r>
            <a:r>
              <a:rPr>
                <a:solidFill>
                  <a:srgbClr val="4070A0"/>
                </a:solidFill>
                <a:latin typeface="Courier"/>
              </a:rPr>
              <a:t>$</a:t>
            </a:r>
            <a:r>
              <a:rPr>
                <a:latin typeface="Courier"/>
              </a:rPr>
              <a:t>hosp))</a:t>
            </a:r>
            <a:br/>
            <a:r>
              <a:rPr i="1">
                <a:solidFill>
                  <a:srgbClr val="BA2121"/>
                </a:solidFill>
                <a:latin typeface="Courier"/>
              </a:rPr>
              <a:t>## </a:t>
            </a:r>
            <a:br/>
            <a:r>
              <a:rPr i="1">
                <a:solidFill>
                  <a:srgbClr val="BA2121"/>
                </a:solidFill>
                <a:latin typeface="Courier"/>
              </a:rPr>
              <a:t>##  Pearson's Chi-squared test</a:t>
            </a:r>
            <a:br/>
            <a:r>
              <a:rPr i="1">
                <a:solidFill>
                  <a:srgbClr val="BA2121"/>
                </a:solidFill>
                <a:latin typeface="Courier"/>
              </a:rPr>
              <a:t>## </a:t>
            </a:r>
            <a:br/>
            <a:r>
              <a:rPr i="1">
                <a:solidFill>
                  <a:srgbClr val="BA2121"/>
                </a:solidFill>
                <a:latin typeface="Courier"/>
              </a:rPr>
              <a:t>## data:  table(dfTb$ses, dfTb$hosp)</a:t>
            </a:r>
            <a:br/>
            <a:r>
              <a:rPr i="1">
                <a:solidFill>
                  <a:srgbClr val="BA2121"/>
                </a:solidFill>
                <a:latin typeface="Courier"/>
              </a:rPr>
              <a:t>## X-squared = 7.864, df = 16, p-value = 0.9528</a:t>
            </a:r>
          </a:p>
          <a:p>
            <a:pPr marL="0" lvl="0" indent="0">
              <a:buNone/>
            </a:pPr>
            <a:r>
              <a:t>Note how the degrees of freedom has changed now. Here the p-value is 0.9528113 &gt; 0.05, so we do not reject the null hypothesis of no association between socio-economic status and hospital.</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86</a:t>
            </a:fld>
            <a:endParaRPr lang="en-GB"/>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Fisher’s exact test</a:t>
            </a:r>
          </a:p>
          <a:p>
            <a:pPr marL="0" lvl="0" indent="0">
              <a:buNone/>
            </a:pPr>
            <a:r>
              <a:t>The chi-square test relies on approximating the squared differences between observed and expected counts by chi-squared distributions. For this paramtric approximation, all expected cell counts need to be large enough (typically, the minimum expected cell count should be 5, 6 or larger).</a:t>
            </a:r>
          </a:p>
          <a:p>
            <a:pPr marL="0" lvl="0" indent="0">
              <a:buNone/>
            </a:pPr>
            <a:r>
              <a:t>Fisher’s test is non-parametric but computationally intensive: for a given null hypothesis, it derives all cross-tabulation tables that are as extreme or more extreme than the observed table.</a:t>
            </a:r>
          </a:p>
          <a:p>
            <a:pPr marL="0" lvl="0" indent="0">
              <a:buNone/>
            </a:pPr>
            <a:r>
              <a:t>For example, we can revisit the test we did when we checked if there is an association between stunting and mortality in the adolescent dataset: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87</a:t>
            </a:fld>
            <a:endParaRPr lang="en-GB"/>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Fisher’s exact test</a:t>
            </a:r>
          </a:p>
          <a:p>
            <a:pPr lvl="0" indent="0">
              <a:buNone/>
            </a:pPr>
            <a:r>
              <a:rPr>
                <a:solidFill>
                  <a:srgbClr val="06287E"/>
                </a:solidFill>
                <a:latin typeface="Courier"/>
              </a:rPr>
              <a:t>fisher.test</a:t>
            </a:r>
            <a:r>
              <a:rPr>
                <a:latin typeface="Courier"/>
              </a:rPr>
              <a:t>(</a:t>
            </a:r>
            <a:r>
              <a:rPr>
                <a:solidFill>
                  <a:srgbClr val="06287E"/>
                </a:solidFill>
                <a:latin typeface="Courier"/>
              </a:rPr>
              <a:t>table</a:t>
            </a:r>
            <a:r>
              <a:rPr>
                <a:latin typeface="Courier"/>
              </a:rPr>
              <a:t>(dfAdo</a:t>
            </a:r>
            <a:r>
              <a:rPr>
                <a:solidFill>
                  <a:srgbClr val="4070A0"/>
                </a:solidFill>
                <a:latin typeface="Courier"/>
              </a:rPr>
              <a:t>$</a:t>
            </a:r>
            <a:r>
              <a:rPr>
                <a:latin typeface="Courier"/>
              </a:rPr>
              <a:t>stunt,dfAdo</a:t>
            </a:r>
            <a:r>
              <a:rPr>
                <a:solidFill>
                  <a:srgbClr val="4070A0"/>
                </a:solidFill>
                <a:latin typeface="Courier"/>
              </a:rPr>
              <a:t>$</a:t>
            </a:r>
            <a:r>
              <a:rPr>
                <a:latin typeface="Courier"/>
              </a:rPr>
              <a:t>died))</a:t>
            </a:r>
            <a:br/>
            <a:r>
              <a:rPr i="1">
                <a:solidFill>
                  <a:srgbClr val="BA2121"/>
                </a:solidFill>
                <a:latin typeface="Courier"/>
              </a:rPr>
              <a:t>## </a:t>
            </a:r>
            <a:br/>
            <a:r>
              <a:rPr i="1">
                <a:solidFill>
                  <a:srgbClr val="BA2121"/>
                </a:solidFill>
                <a:latin typeface="Courier"/>
              </a:rPr>
              <a:t>##  Fisher's Exact Test for Count Data</a:t>
            </a:r>
            <a:br/>
            <a:r>
              <a:rPr i="1">
                <a:solidFill>
                  <a:srgbClr val="BA2121"/>
                </a:solidFill>
                <a:latin typeface="Courier"/>
              </a:rPr>
              <a:t>## </a:t>
            </a:r>
            <a:br/>
            <a:r>
              <a:rPr i="1">
                <a:solidFill>
                  <a:srgbClr val="BA2121"/>
                </a:solidFill>
                <a:latin typeface="Courier"/>
              </a:rPr>
              <a:t>## data:  table(dfAdo$stunt, dfAdo$died)</a:t>
            </a:r>
            <a:br/>
            <a:r>
              <a:rPr i="1">
                <a:solidFill>
                  <a:srgbClr val="BA2121"/>
                </a:solidFill>
                <a:latin typeface="Courier"/>
              </a:rPr>
              <a:t>## p-value = 0.006215</a:t>
            </a:r>
            <a:br/>
            <a:r>
              <a:rPr i="1">
                <a:solidFill>
                  <a:srgbClr val="BA2121"/>
                </a:solidFill>
                <a:latin typeface="Courier"/>
              </a:rPr>
              <a:t>## alternative hypothesis: true odds ratio is not equal to 1</a:t>
            </a:r>
            <a:br/>
            <a:r>
              <a:rPr i="1">
                <a:solidFill>
                  <a:srgbClr val="BA2121"/>
                </a:solidFill>
                <a:latin typeface="Courier"/>
              </a:rPr>
              <a:t>## 95 percent confidence interval:</a:t>
            </a:r>
            <a:br/>
            <a:r>
              <a:rPr i="1">
                <a:solidFill>
                  <a:srgbClr val="BA2121"/>
                </a:solidFill>
                <a:latin typeface="Courier"/>
              </a:rPr>
              <a:t>##  1.296104 7.696201</a:t>
            </a:r>
            <a:br/>
            <a:r>
              <a:rPr i="1">
                <a:solidFill>
                  <a:srgbClr val="BA2121"/>
                </a:solidFill>
                <a:latin typeface="Courier"/>
              </a:rPr>
              <a:t>## sample estimates:</a:t>
            </a:r>
            <a:br/>
            <a:r>
              <a:rPr i="1">
                <a:solidFill>
                  <a:srgbClr val="BA2121"/>
                </a:solidFill>
                <a:latin typeface="Courier"/>
              </a:rPr>
              <a:t>## odds ratio </a:t>
            </a:r>
            <a:br/>
            <a:r>
              <a:rPr i="1">
                <a:solidFill>
                  <a:srgbClr val="BA2121"/>
                </a:solidFill>
                <a:latin typeface="Courier"/>
              </a:rPr>
              <a:t>##   3.096198</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88</a:t>
            </a:fld>
            <a:endParaRPr lang="en-GB"/>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Common statistical tests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Fisher’s exact test</a:t>
            </a:r>
          </a:p>
          <a:p>
            <a:pPr marL="0" lvl="0" indent="0">
              <a:buNone/>
            </a:pPr>
            <a:r>
              <a:t>However, when we revisit the test for the null hypothesis of no association between socio-economic status and hospital in the Blantyre TB dataset, we run out of memory for Fisher’s exact test – the table is too large with too many alternatives.</a:t>
            </a:r>
          </a:p>
          <a:p>
            <a:pPr lvl="0" indent="0">
              <a:buNone/>
            </a:pPr>
            <a:r>
              <a:rPr>
                <a:solidFill>
                  <a:srgbClr val="06287E"/>
                </a:solidFill>
                <a:latin typeface="Courier"/>
              </a:rPr>
              <a:t>try</a:t>
            </a:r>
            <a:r>
              <a:rPr>
                <a:latin typeface="Courier"/>
              </a:rPr>
              <a:t>(</a:t>
            </a:r>
            <a:br/>
            <a:r>
              <a:rPr>
                <a:latin typeface="Courier"/>
              </a:rPr>
              <a:t>  </a:t>
            </a:r>
            <a:r>
              <a:rPr>
                <a:solidFill>
                  <a:srgbClr val="06287E"/>
                </a:solidFill>
                <a:latin typeface="Courier"/>
              </a:rPr>
              <a:t>fisher.test</a:t>
            </a:r>
            <a:r>
              <a:rPr>
                <a:latin typeface="Courier"/>
              </a:rPr>
              <a:t>(</a:t>
            </a:r>
            <a:r>
              <a:rPr>
                <a:solidFill>
                  <a:srgbClr val="06287E"/>
                </a:solidFill>
                <a:latin typeface="Courier"/>
              </a:rPr>
              <a:t>table</a:t>
            </a:r>
            <a:r>
              <a:rPr>
                <a:latin typeface="Courier"/>
              </a:rPr>
              <a:t>(dfTb</a:t>
            </a:r>
            <a:r>
              <a:rPr>
                <a:solidFill>
                  <a:srgbClr val="4070A0"/>
                </a:solidFill>
                <a:latin typeface="Courier"/>
              </a:rPr>
              <a:t>$</a:t>
            </a:r>
            <a:r>
              <a:rPr>
                <a:latin typeface="Courier"/>
              </a:rPr>
              <a:t>ses,dfTb</a:t>
            </a:r>
            <a:r>
              <a:rPr>
                <a:solidFill>
                  <a:srgbClr val="4070A0"/>
                </a:solidFill>
                <a:latin typeface="Courier"/>
              </a:rPr>
              <a:t>$</a:t>
            </a:r>
            <a:r>
              <a:rPr>
                <a:latin typeface="Courier"/>
              </a:rPr>
              <a:t>hosp))</a:t>
            </a:r>
            <a:br/>
            <a:r>
              <a:rPr>
                <a:latin typeface="Courier"/>
              </a:rPr>
              <a:t>  )</a:t>
            </a:r>
            <a:br/>
            <a:r>
              <a:rPr i="1">
                <a:solidFill>
                  <a:srgbClr val="BA2121"/>
                </a:solidFill>
                <a:latin typeface="Courier"/>
              </a:rPr>
              <a:t>## Error in fisher.test(table(dfTb$ses, dfTb$hosp)) : FEXACT error 5.</a:t>
            </a:r>
            <a:br/>
            <a:r>
              <a:rPr i="1">
                <a:solidFill>
                  <a:srgbClr val="BA2121"/>
                </a:solidFill>
                <a:latin typeface="Courier"/>
              </a:rPr>
              <a:t>## The hash table key cannot be computed because the largest key</a:t>
            </a:r>
            <a:br/>
            <a:r>
              <a:rPr i="1">
                <a:solidFill>
                  <a:srgbClr val="BA2121"/>
                </a:solidFill>
                <a:latin typeface="Courier"/>
              </a:rPr>
              <a:t>## is larger than the largest representable int.</a:t>
            </a:r>
            <a:br/>
            <a:r>
              <a:rPr i="1">
                <a:solidFill>
                  <a:srgbClr val="BA2121"/>
                </a:solidFill>
                <a:latin typeface="Courier"/>
              </a:rPr>
              <a:t>## The algorithm cannot proceed.</a:t>
            </a:r>
            <a:br/>
            <a:r>
              <a:rPr i="1">
                <a:solidFill>
                  <a:srgbClr val="BA2121"/>
                </a:solidFill>
                <a:latin typeface="Courier"/>
              </a:rPr>
              <a:t>## Reduce the workspace, consider using 'simulate.p.value=TRUE' or another algorithm.</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89</a:t>
            </a:fld>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Probability theory: introduction</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spcBef>
                <a:spcPts val="3000"/>
              </a:spcBef>
              <a:buNone/>
            </a:pPr>
            <a:r>
              <a:rPr b="1"/>
              <a:t>PROBABILITY</a:t>
            </a:r>
          </a:p>
          <a:p>
            <a:pPr marL="0" lvl="0" indent="0">
              <a:buNone/>
            </a:pPr>
            <a:r>
              <a:t>To quantify uncertainty we need to use the tools of </a:t>
            </a:r>
            <a:r>
              <a:rPr b="1"/>
              <a:t>probability theory</a:t>
            </a:r>
            <a:r>
              <a:t>.</a:t>
            </a:r>
          </a:p>
          <a:p>
            <a:pPr marL="0" lvl="0" indent="0">
              <a:spcBef>
                <a:spcPts val="3000"/>
              </a:spcBef>
              <a:buNone/>
            </a:pPr>
            <a:r>
              <a:rPr b="1"/>
              <a:t>STATISTICS</a:t>
            </a:r>
          </a:p>
          <a:p>
            <a:pPr marL="0" lvl="0" indent="0">
              <a:buNone/>
            </a:pPr>
            <a:r>
              <a:t>To gain insights from observational data we need to make </a:t>
            </a:r>
            <a:r>
              <a:rPr b="1"/>
              <a:t>statistical inference</a:t>
            </a:r>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a:t>
            </a:fld>
            <a:endParaRPr lang="en-GB"/>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lstStyle/>
          <a:p>
            <a:pPr marL="0" lvl="0" indent="0">
              <a:buNone/>
            </a:pPr>
            <a:r>
              <a:t>Regression modelling</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90</a:t>
            </a:fld>
            <a:endParaRPr lang="en-GB"/>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Notation</a:t>
            </a:r>
          </a:p>
          <a:p>
            <a:pPr lvl="0"/>
            <a14:m xmlns:a14="http://schemas.microsoft.com/office/drawing/2010/main">
              <m:oMath xmlns:m="http://schemas.openxmlformats.org/officeDocument/2006/math">
                <m:r>
                  <a:rPr>
                    <a:latin typeface="Cambria Math" panose="02040503050406030204" pitchFamily="18" charset="0"/>
                  </a:rPr>
                  <m:t>𝑋</m:t>
                </m:r>
                <m:r>
                  <a:rPr>
                    <a:latin typeface="Cambria Math" panose="02040503050406030204" pitchFamily="18" charset="0"/>
                  </a:rPr>
                  <m:t>,</m:t>
                </m:r>
                <m:r>
                  <a:rPr>
                    <a:latin typeface="Cambria Math" panose="02040503050406030204" pitchFamily="18" charset="0"/>
                  </a:rPr>
                  <m:t>𝑌</m:t>
                </m:r>
              </m:oMath>
            </a14:m>
            <a:r>
              <a:t> - random variables (here: X = predictor, Y = response)</a:t>
            </a:r>
          </a:p>
          <a:p>
            <a:pPr lvl="0"/>
            <a14:m xmlns:a14="http://schemas.microsoft.com/office/drawing/2010/main">
              <m:oMath xmlns:m="http://schemas.openxmlformats.org/officeDocument/2006/math">
                <m:r>
                  <a:rPr>
                    <a:latin typeface="Cambria Math" panose="02040503050406030204" pitchFamily="18" charset="0"/>
                  </a:rPr>
                  <m:t>𝑥</m:t>
                </m:r>
                <m:r>
                  <a:rPr>
                    <a:latin typeface="Cambria Math" panose="02040503050406030204" pitchFamily="18" charset="0"/>
                  </a:rPr>
                  <m:t>,</m:t>
                </m:r>
                <m:r>
                  <a:rPr>
                    <a:latin typeface="Cambria Math" panose="02040503050406030204" pitchFamily="18" charset="0"/>
                  </a:rPr>
                  <m:t>𝑦</m:t>
                </m:r>
              </m:oMath>
            </a14:m>
            <a:r>
              <a:t> - measured / observed values</a:t>
            </a:r>
          </a:p>
          <a:p>
            <a:pPr lvl="0"/>
            <a14:m xmlns:a14="http://schemas.microsoft.com/office/drawing/2010/main">
              <m:oMath xmlns:m="http://schemas.openxmlformats.org/officeDocument/2006/math">
                <m:r>
                  <a:rPr>
                    <a:latin typeface="Cambria Math" panose="02040503050406030204" pitchFamily="18" charset="0"/>
                  </a:rPr>
                  <m:t>𝜖</m:t>
                </m:r>
              </m:oMath>
            </a14:m>
            <a:r>
              <a:t> - random variable (here: error / residual)</a:t>
            </a:r>
          </a:p>
          <a:p>
            <a:pPr lvl="0"/>
            <a14:m xmlns:a14="http://schemas.microsoft.com/office/drawing/2010/main">
              <m:oMath xmlns:m="http://schemas.openxmlformats.org/officeDocument/2006/math">
                <m:r>
                  <a:rPr>
                    <a:latin typeface="Cambria Math" panose="02040503050406030204" pitchFamily="18" charset="0"/>
                  </a:rPr>
                  <m:t>𝛉</m:t>
                </m:r>
              </m:oMath>
            </a14:m>
            <a:r>
              <a:t> - a vector of parameters</a:t>
            </a:r>
          </a:p>
          <a:p>
            <a:pPr lvl="0"/>
            <a14:m xmlns:a14="http://schemas.microsoft.com/office/drawing/2010/main">
              <m:oMath xmlns:m="http://schemas.openxmlformats.org/officeDocument/2006/math">
                <m:acc>
                  <m:accPr>
                    <m:chr m:val="‾"/>
                    <m:ctrlPr>
                      <a:rPr>
                        <a:latin typeface="Cambria Math" panose="02040503050406030204" pitchFamily="18" charset="0"/>
                      </a:rPr>
                    </m:ctrlPr>
                  </m:accPr>
                  <m:e>
                    <m:r>
                      <a:rPr>
                        <a:latin typeface="Cambria Math" panose="02040503050406030204" pitchFamily="18" charset="0"/>
                      </a:rPr>
                      <m:t>𝑋</m:t>
                    </m:r>
                  </m:e>
                </m:acc>
              </m:oMath>
            </a14:m>
            <a:r>
              <a:t>, </a:t>
            </a:r>
            <a14:m xmlns:a14="http://schemas.microsoft.com/office/drawing/2010/main">
              <m:oMath xmlns:m="http://schemas.openxmlformats.org/officeDocument/2006/math">
                <m:acc>
                  <m:accPr>
                    <m:chr m:val="‾"/>
                    <m:ctrlPr>
                      <a:rPr>
                        <a:latin typeface="Cambria Math" panose="02040503050406030204" pitchFamily="18" charset="0"/>
                      </a:rPr>
                    </m:ctrlPr>
                  </m:accPr>
                  <m:e>
                    <m:r>
                      <a:rPr>
                        <a:latin typeface="Cambria Math" panose="02040503050406030204" pitchFamily="18" charset="0"/>
                      </a:rPr>
                      <m:t>𝑌</m:t>
                    </m:r>
                  </m:e>
                </m:acc>
              </m:oMath>
            </a14:m>
            <a:r>
              <a:t> - sample mean estimators for X, Y</a:t>
            </a:r>
          </a:p>
          <a:p>
            <a:pPr lvl="0"/>
            <a14:m xmlns:a14="http://schemas.microsoft.com/office/drawing/2010/main">
              <m:oMath xmlns:m="http://schemas.openxmlformats.org/officeDocument/2006/math">
                <m:acc>
                  <m:accPr>
                    <m:chr m:val="‾"/>
                    <m:ctrlPr>
                      <a:rPr>
                        <a:latin typeface="Cambria Math" panose="02040503050406030204" pitchFamily="18" charset="0"/>
                      </a:rPr>
                    </m:ctrlPr>
                  </m:accPr>
                  <m:e>
                    <m:r>
                      <a:rPr>
                        <a:latin typeface="Cambria Math" panose="02040503050406030204" pitchFamily="18" charset="0"/>
                      </a:rPr>
                      <m:t>𝑥</m:t>
                    </m:r>
                  </m:e>
                </m:acc>
              </m:oMath>
            </a14:m>
            <a:r>
              <a:t>, </a:t>
            </a:r>
            <a14:m xmlns:a14="http://schemas.microsoft.com/office/drawing/2010/main">
              <m:oMath xmlns:m="http://schemas.openxmlformats.org/officeDocument/2006/math">
                <m:acc>
                  <m:accPr>
                    <m:chr m:val="‾"/>
                    <m:ctrlPr>
                      <a:rPr>
                        <a:latin typeface="Cambria Math" panose="02040503050406030204" pitchFamily="18" charset="0"/>
                      </a:rPr>
                    </m:ctrlPr>
                  </m:accPr>
                  <m:e>
                    <m:r>
                      <a:rPr>
                        <a:latin typeface="Cambria Math" panose="02040503050406030204" pitchFamily="18" charset="0"/>
                      </a:rPr>
                      <m:t>𝑦</m:t>
                    </m:r>
                  </m:e>
                </m:acc>
              </m:oMath>
            </a14:m>
            <a:r>
              <a:t> - sample mean estimates of X, Y</a:t>
            </a:r>
          </a:p>
          <a:p>
            <a:pPr lvl="0"/>
            <a14:m xmlns:a14="http://schemas.microsoft.com/office/drawing/2010/main">
              <m:oMath xmlns:m="http://schemas.openxmlformats.org/officeDocument/2006/math">
                <m:acc>
                  <m:accPr>
                    <m:chr m:val="̂"/>
                    <m:ctrlPr>
                      <a:rPr>
                        <a:latin typeface="Cambria Math" panose="02040503050406030204" pitchFamily="18" charset="0"/>
                      </a:rPr>
                    </m:ctrlPr>
                  </m:accPr>
                  <m:e>
                    <m:r>
                      <a:rPr>
                        <a:latin typeface="Cambria Math" panose="02040503050406030204" pitchFamily="18" charset="0"/>
                      </a:rPr>
                      <m:t>𝑇</m:t>
                    </m:r>
                  </m:e>
                </m:acc>
              </m:oMath>
            </a14:m>
            <a:r>
              <a:t>, </a:t>
            </a:r>
            <a14:m xmlns:a14="http://schemas.microsoft.com/office/drawing/2010/main">
              <m:oMath xmlns:m="http://schemas.openxmlformats.org/officeDocument/2006/math">
                <m:acc>
                  <m:accPr>
                    <m:chr m:val="̂"/>
                    <m:ctrlPr>
                      <a:rPr>
                        <a:latin typeface="Cambria Math" panose="02040503050406030204" pitchFamily="18" charset="0"/>
                      </a:rPr>
                    </m:ctrlPr>
                  </m:accPr>
                  <m:e>
                    <m:r>
                      <a:rPr>
                        <a:latin typeface="Cambria Math" panose="02040503050406030204" pitchFamily="18" charset="0"/>
                      </a:rPr>
                      <m:t>𝑡</m:t>
                    </m:r>
                  </m:e>
                </m:acc>
              </m:oMath>
            </a14:m>
            <a:r>
              <a:t> - given a statistic T, estimator and estimate of T</a:t>
            </a:r>
          </a:p>
          <a:p>
            <a:pPr lvl="0"/>
            <a14:m xmlns:a14="http://schemas.microsoft.com/office/drawing/2010/main">
              <m:oMath xmlns:m="http://schemas.openxmlformats.org/officeDocument/2006/math">
                <m:r>
                  <a:rPr>
                    <a:latin typeface="Cambria Math" panose="02040503050406030204" pitchFamily="18" charset="0"/>
                  </a:rPr>
                  <m:t>𝑃</m:t>
                </m:r>
                <m:d>
                  <m:dPr>
                    <m:ctrlPr>
                      <a:rPr i="1">
                        <a:latin typeface="Cambria Math" panose="02040503050406030204" pitchFamily="18" charset="0"/>
                      </a:rPr>
                    </m:ctrlPr>
                  </m:dPr>
                  <m:e>
                    <m:r>
                      <a:rPr>
                        <a:latin typeface="Cambria Math" panose="02040503050406030204" pitchFamily="18" charset="0"/>
                      </a:rPr>
                      <m:t>𝐴</m:t>
                    </m:r>
                  </m:e>
                </m:d>
              </m:oMath>
            </a14:m>
            <a:r>
              <a:t> - probability of an event A occuring</a:t>
            </a:r>
          </a:p>
          <a:p>
            <a:pPr lvl="0"/>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𝑋</m:t>
                    </m:r>
                  </m:sub>
                </m:sSub>
                <m:d>
                  <m:dPr>
                    <m:ctrlPr>
                      <a:rPr i="1">
                        <a:latin typeface="Cambria Math" panose="02040503050406030204" pitchFamily="18" charset="0"/>
                      </a:rPr>
                    </m:ctrlPr>
                  </m:dPr>
                  <m:e>
                    <m:r>
                      <a:rPr>
                        <a:latin typeface="Cambria Math" panose="02040503050406030204" pitchFamily="18" charset="0"/>
                      </a:rPr>
                      <m:t>.</m:t>
                    </m:r>
                  </m:e>
                </m:d>
              </m:oMath>
            </a14:m>
            <a:r>
              <a:t>,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𝑌</m:t>
                    </m:r>
                  </m:sub>
                </m:sSub>
                <m:d>
                  <m:dPr>
                    <m:ctrlPr>
                      <a:rPr i="1">
                        <a:latin typeface="Cambria Math" panose="02040503050406030204" pitchFamily="18" charset="0"/>
                      </a:rPr>
                    </m:ctrlPr>
                  </m:dPr>
                  <m:e>
                    <m:r>
                      <a:rPr>
                        <a:latin typeface="Cambria Math" panose="02040503050406030204" pitchFamily="18" charset="0"/>
                      </a:rPr>
                      <m:t>.</m:t>
                    </m:r>
                  </m:e>
                </m:d>
              </m:oMath>
            </a14:m>
            <a:r>
              <a:t> - distribution mass / density functions of X, Y</a:t>
            </a:r>
          </a:p>
          <a:p>
            <a:pPr lvl="0"/>
            <a14:m xmlns:a14="http://schemas.microsoft.com/office/drawing/2010/main">
              <m:oMath xmlns:m="http://schemas.openxmlformats.org/officeDocument/2006/math">
                <m:r>
                  <a:rPr>
                    <a:latin typeface="Cambria Math" panose="02040503050406030204" pitchFamily="18" charset="0"/>
                  </a:rPr>
                  <m:t>𝑋</m:t>
                </m:r>
                <m:r>
                  <a:rPr>
                    <a:latin typeface="Cambria Math" panose="02040503050406030204" pitchFamily="18" charset="0"/>
                  </a:rPr>
                  <m:t>∼</m:t>
                </m:r>
                <m:r>
                  <a:rPr>
                    <a:latin typeface="Cambria Math" panose="02040503050406030204" pitchFamily="18" charset="0"/>
                  </a:rPr>
                  <m:t>𝐹</m:t>
                </m:r>
              </m:oMath>
            </a14:m>
            <a:r>
              <a:t> - X distributed according to distribution function F</a:t>
            </a:r>
          </a:p>
          <a:p>
            <a:pPr lvl="0"/>
            <a14:m xmlns:a14="http://schemas.microsoft.com/office/drawing/2010/main">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𝑋</m:t>
                    </m:r>
                  </m:e>
                </m:d>
              </m:oMath>
            </a14:m>
            <a:r>
              <a:t>, </a:t>
            </a:r>
            <a14:m xmlns:a14="http://schemas.microsoft.com/office/drawing/2010/main">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𝑌</m:t>
                    </m:r>
                  </m:e>
                </m:d>
              </m:oMath>
            </a14:m>
            <a:r>
              <a:t>, </a:t>
            </a:r>
            <a14:m xmlns:a14="http://schemas.microsoft.com/office/drawing/2010/main">
              <m:oMath xmlns:m="http://schemas.openxmlformats.org/officeDocument/2006/math">
                <m:r>
                  <a:rPr>
                    <a:latin typeface="Cambria Math" panose="02040503050406030204" pitchFamily="18" charset="0"/>
                  </a:rPr>
                  <m:t>𝐸</m:t>
                </m:r>
                <m:d>
                  <m:dPr>
                    <m:begChr m:val="["/>
                    <m:endChr m:val="]"/>
                    <m:ctrlPr>
                      <a:rPr i="1">
                        <a:latin typeface="Cambria Math" panose="02040503050406030204" pitchFamily="18" charset="0"/>
                      </a:rPr>
                    </m:ctrlPr>
                  </m:dPr>
                  <m:e>
                    <m:r>
                      <a:rPr>
                        <a:latin typeface="Cambria Math" panose="02040503050406030204" pitchFamily="18" charset="0"/>
                      </a:rPr>
                      <m:t>𝑇</m:t>
                    </m:r>
                  </m:e>
                </m:d>
              </m:oMath>
            </a14:m>
            <a:r>
              <a:t> - the expectation of X, Y, T respectively</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91</a:t>
            </a:fld>
            <a:endParaRPr lang="en-GB"/>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t>General concept of regression</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rPr b="1"/>
              <a:t>Regression</a:t>
            </a:r>
            <a:r>
              <a:t> means describing some aspect of a dependent variable </a:t>
            </a:r>
            <a14:m xmlns:a14="http://schemas.microsoft.com/office/drawing/2010/main">
              <m:oMath xmlns:m="http://schemas.openxmlformats.org/officeDocument/2006/math">
                <m:r>
                  <a:rPr>
                    <a:latin typeface="Cambria Math" panose="02040503050406030204" pitchFamily="18" charset="0"/>
                  </a:rPr>
                  <m:t>𝑌</m:t>
                </m:r>
              </m:oMath>
            </a14:m>
            <a:r>
              <a:t> as a function of some predictor or independent variables </a:t>
            </a:r>
            <a14:m xmlns:a14="http://schemas.microsoft.com/office/drawing/2010/main">
              <m:oMath xmlns:m="http://schemas.openxmlformats.org/officeDocument/2006/math">
                <m:r>
                  <a:rPr>
                    <a:latin typeface="Cambria Math" panose="02040503050406030204" pitchFamily="18" charset="0"/>
                  </a:rPr>
                  <m:t>𝐗</m:t>
                </m:r>
              </m:oMath>
            </a14:m>
            <a:r>
              <a:t> and parameters </a:t>
            </a:r>
            <a14:m xmlns:a14="http://schemas.microsoft.com/office/drawing/2010/main">
              <m:oMath xmlns:m="http://schemas.openxmlformats.org/officeDocument/2006/math">
                <m:r>
                  <a:rPr>
                    <a:latin typeface="Cambria Math" panose="02040503050406030204" pitchFamily="18" charset="0"/>
                  </a:rPr>
                  <m:t>𝛉</m:t>
                </m:r>
              </m:oMath>
            </a14:m>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1</m:t>
                      </m:r>
                    </m:sub>
                  </m:sSub>
                  <m:d>
                    <m:dPr>
                      <m:ctrlPr>
                        <a:rPr i="1">
                          <a:latin typeface="Cambria Math" panose="02040503050406030204" pitchFamily="18" charset="0"/>
                        </a:rPr>
                      </m:ctrlPr>
                    </m:dPr>
                    <m:e>
                      <m:r>
                        <a:rPr>
                          <a:latin typeface="Cambria Math" panose="02040503050406030204" pitchFamily="18" charset="0"/>
                        </a:rPr>
                        <m:t>𝑌</m:t>
                      </m:r>
                    </m:e>
                  </m:d>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𝑓</m:t>
                      </m:r>
                    </m:e>
                    <m:sub>
                      <m:r>
                        <a:rPr>
                          <a:latin typeface="Cambria Math" panose="02040503050406030204" pitchFamily="18" charset="0"/>
                        </a:rPr>
                        <m:t>2</m:t>
                      </m:r>
                    </m:sub>
                  </m:sSub>
                  <m:d>
                    <m:dPr>
                      <m:ctrlPr>
                        <a:rPr i="1">
                          <a:latin typeface="Cambria Math" panose="02040503050406030204" pitchFamily="18" charset="0"/>
                        </a:rPr>
                      </m:ctrlPr>
                    </m:dPr>
                    <m:e>
                      <m:r>
                        <a:rPr>
                          <a:latin typeface="Cambria Math" panose="02040503050406030204" pitchFamily="18" charset="0"/>
                        </a:rPr>
                        <m:t>𝐗</m:t>
                      </m:r>
                      <m:r>
                        <a:rPr>
                          <a:latin typeface="Cambria Math" panose="02040503050406030204" pitchFamily="18" charset="0"/>
                        </a:rPr>
                        <m:t>;</m:t>
                      </m:r>
                      <m:r>
                        <a:rPr>
                          <a:latin typeface="Cambria Math" panose="02040503050406030204" pitchFamily="18" charset="0"/>
                        </a:rPr>
                        <m:t>𝛉</m:t>
                      </m:r>
                    </m:e>
                  </m:d>
                </m:oMath>
              </m:oMathPara>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Here we focus on describing the mean of </a:t>
            </a:r>
            <a14:m xmlns:a14="http://schemas.microsoft.com/office/drawing/2010/main">
              <m:oMath xmlns:m="http://schemas.openxmlformats.org/officeDocument/2006/math">
                <m:r>
                  <a:rPr>
                    <a:latin typeface="Cambria Math" panose="02040503050406030204" pitchFamily="18" charset="0"/>
                  </a:rPr>
                  <m:t>𝑌</m:t>
                </m:r>
              </m:oMath>
            </a14:m>
            <a:r>
              <a:t> as a function of a </a:t>
            </a:r>
            <a:r>
              <a:rPr b="1"/>
              <a:t>linear predictor</a:t>
            </a:r>
            <a:r>
              <a:t> of </a:t>
            </a:r>
            <a14:m xmlns:a14="http://schemas.microsoft.com/office/drawing/2010/main">
              <m:oMath xmlns:m="http://schemas.openxmlformats.org/officeDocument/2006/math">
                <m:r>
                  <a:rPr>
                    <a:latin typeface="Cambria Math" panose="02040503050406030204" pitchFamily="18" charset="0"/>
                  </a:rPr>
                  <m:t>𝑋</m:t>
                </m:r>
              </m:oMath>
            </a14:m>
            <a:r>
              <a:t>.</a:t>
            </a:r>
          </a:p>
          <a:p>
            <a:pPr marL="0" lvl="0" indent="0">
              <a:buNone/>
            </a:pPr>
            <a:r>
              <a:t>3 main reasons for fitting regression models: </a:t>
            </a:r>
            <a:r>
              <a:rPr b="1"/>
              <a:t>inference</a:t>
            </a:r>
            <a:r>
              <a:t>, </a:t>
            </a:r>
            <a:r>
              <a:rPr b="1"/>
              <a:t>prediction</a:t>
            </a:r>
            <a:r>
              <a:t>, </a:t>
            </a:r>
            <a:r>
              <a:rPr b="1"/>
              <a:t>adjustment</a:t>
            </a:r>
            <a: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92</a:t>
            </a:fld>
            <a:endParaRPr lang="en-GB"/>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0" y="-57227"/>
            <a:ext cx="8590643" cy="1223969"/>
          </a:xfrm>
        </p:spPr>
        <p:txBody>
          <a:bodyPr/>
          <a:lstStyle/>
          <a:p>
            <a:pPr marL="0" lvl="0" indent="0">
              <a:buNone/>
            </a:pPr>
            <a:r>
              <a:t>Regression modelling</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rPr b="1"/>
              <a:t>Linear model</a:t>
            </a:r>
          </a:p>
          <a:p>
            <a:pPr marL="0" lvl="0" indent="0">
              <a:buNone/>
            </a:pPr>
            <a:r>
              <a:t>Let’s suppose we have some data:</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latin typeface="Courier"/>
              </a:rPr>
              <a:t>df</a:t>
            </a:r>
            <a:r>
              <a:rPr>
                <a:solidFill>
                  <a:srgbClr val="007020"/>
                </a:solidFill>
                <a:latin typeface="Courier"/>
              </a:rPr>
              <a:t>&lt;-</a:t>
            </a:r>
            <a:r>
              <a:rPr>
                <a:solidFill>
                  <a:srgbClr val="06287E"/>
                </a:solidFill>
                <a:latin typeface="Courier"/>
              </a:rPr>
              <a:t>tibble</a:t>
            </a:r>
            <a:r>
              <a:rPr>
                <a:latin typeface="Courier"/>
              </a:rPr>
              <a:t>(</a:t>
            </a:r>
            <a:br/>
            <a:r>
              <a:rPr>
                <a:latin typeface="Courier"/>
              </a:rPr>
              <a:t>  </a:t>
            </a:r>
            <a:r>
              <a:rPr>
                <a:solidFill>
                  <a:srgbClr val="7D9029"/>
                </a:solidFill>
                <a:latin typeface="Courier"/>
              </a:rPr>
              <a:t>x=</a:t>
            </a:r>
            <a:r>
              <a:rPr>
                <a:solidFill>
                  <a:srgbClr val="06287E"/>
                </a:solidFill>
                <a:latin typeface="Courier"/>
              </a:rPr>
              <a:t>runif</a:t>
            </a:r>
            <a:r>
              <a:rPr>
                <a:latin typeface="Courier"/>
              </a:rPr>
              <a:t>(</a:t>
            </a:r>
            <a:r>
              <a:rPr>
                <a:solidFill>
                  <a:srgbClr val="40A070"/>
                </a:solidFill>
                <a:latin typeface="Courier"/>
              </a:rPr>
              <a:t>25</a:t>
            </a:r>
            <a:r>
              <a:rPr>
                <a:latin typeface="Courier"/>
              </a:rPr>
              <a:t>,</a:t>
            </a:r>
            <a:r>
              <a:rPr>
                <a:solidFill>
                  <a:srgbClr val="7D9029"/>
                </a:solidFill>
                <a:latin typeface="Courier"/>
              </a:rPr>
              <a:t>min=</a:t>
            </a:r>
            <a:r>
              <a:rPr>
                <a:solidFill>
                  <a:srgbClr val="4070A0"/>
                </a:solidFill>
                <a:latin typeface="Courier"/>
              </a:rPr>
              <a:t>-</a:t>
            </a:r>
            <a:r>
              <a:rPr>
                <a:solidFill>
                  <a:srgbClr val="40A070"/>
                </a:solidFill>
                <a:latin typeface="Courier"/>
              </a:rPr>
              <a:t>5</a:t>
            </a:r>
            <a:r>
              <a:rPr>
                <a:latin typeface="Courier"/>
              </a:rPr>
              <a:t>,</a:t>
            </a:r>
            <a:r>
              <a:rPr>
                <a:solidFill>
                  <a:srgbClr val="7D9029"/>
                </a:solidFill>
                <a:latin typeface="Courier"/>
              </a:rPr>
              <a:t>max=</a:t>
            </a:r>
            <a:r>
              <a:rPr>
                <a:solidFill>
                  <a:srgbClr val="40A070"/>
                </a:solidFill>
                <a:latin typeface="Courier"/>
              </a:rPr>
              <a:t>5</a:t>
            </a:r>
            <a:r>
              <a:rPr>
                <a:latin typeface="Courier"/>
              </a:rPr>
              <a:t>),</a:t>
            </a:r>
            <a:br/>
            <a:r>
              <a:rPr>
                <a:latin typeface="Courier"/>
              </a:rPr>
              <a:t>  </a:t>
            </a:r>
            <a:r>
              <a:rPr>
                <a:solidFill>
                  <a:srgbClr val="7D9029"/>
                </a:solidFill>
                <a:latin typeface="Courier"/>
              </a:rPr>
              <a:t>y=</a:t>
            </a:r>
            <a:r>
              <a:rPr>
                <a:solidFill>
                  <a:srgbClr val="40A070"/>
                </a:solidFill>
                <a:latin typeface="Courier"/>
              </a:rPr>
              <a:t>1.5</a:t>
            </a:r>
            <a:r>
              <a:rPr>
                <a:solidFill>
                  <a:srgbClr val="4070A0"/>
                </a:solidFill>
                <a:latin typeface="Courier"/>
              </a:rPr>
              <a:t>*</a:t>
            </a:r>
            <a:r>
              <a:rPr>
                <a:latin typeface="Courier"/>
              </a:rPr>
              <a:t>x</a:t>
            </a:r>
            <a:r>
              <a:rPr>
                <a:solidFill>
                  <a:srgbClr val="4070A0"/>
                </a:solidFill>
                <a:latin typeface="Courier"/>
              </a:rPr>
              <a:t>+</a:t>
            </a:r>
            <a:r>
              <a:rPr>
                <a:solidFill>
                  <a:srgbClr val="06287E"/>
                </a:solidFill>
                <a:latin typeface="Courier"/>
              </a:rPr>
              <a:t>rnorm</a:t>
            </a:r>
            <a:r>
              <a:rPr>
                <a:latin typeface="Courier"/>
              </a:rPr>
              <a:t>(</a:t>
            </a:r>
            <a:r>
              <a:rPr>
                <a:solidFill>
                  <a:srgbClr val="40A070"/>
                </a:solidFill>
                <a:latin typeface="Courier"/>
              </a:rPr>
              <a:t>25</a:t>
            </a:r>
            <a:r>
              <a:rPr>
                <a:latin typeface="Courier"/>
              </a:rPr>
              <a:t>,</a:t>
            </a:r>
            <a:r>
              <a:rPr>
                <a:solidFill>
                  <a:srgbClr val="7D9029"/>
                </a:solidFill>
                <a:latin typeface="Courier"/>
              </a:rPr>
              <a:t>sd=</a:t>
            </a:r>
            <a:r>
              <a:rPr>
                <a:solidFill>
                  <a:srgbClr val="40A070"/>
                </a:solidFill>
                <a:latin typeface="Courier"/>
              </a:rPr>
              <a:t>2</a:t>
            </a:r>
            <a:r>
              <a:rPr>
                <a:latin typeface="Courier"/>
              </a:rPr>
              <a:t>)</a:t>
            </a:r>
            <a:r>
              <a:rPr>
                <a:solidFill>
                  <a:srgbClr val="4070A0"/>
                </a:solidFill>
                <a:latin typeface="Courier"/>
              </a:rPr>
              <a:t>+</a:t>
            </a:r>
            <a:r>
              <a:rPr>
                <a:solidFill>
                  <a:srgbClr val="40A070"/>
                </a:solidFill>
                <a:latin typeface="Courier"/>
              </a:rPr>
              <a:t>3.5</a:t>
            </a:r>
            <a:br/>
            <a:r>
              <a:rPr>
                <a:latin typeface="Courier"/>
              </a:rPr>
              <a:t>)</a:t>
            </a:r>
            <a:br/>
            <a:br/>
            <a:r>
              <a:rPr>
                <a:solidFill>
                  <a:srgbClr val="06287E"/>
                </a:solidFill>
                <a:latin typeface="Courier"/>
              </a:rPr>
              <a:t>ggplot</a:t>
            </a:r>
            <a:r>
              <a:rPr>
                <a:latin typeface="Courier"/>
              </a:rPr>
              <a:t>(</a:t>
            </a:r>
            <a:r>
              <a:rPr>
                <a:solidFill>
                  <a:srgbClr val="7D9029"/>
                </a:solidFill>
                <a:latin typeface="Courier"/>
              </a:rPr>
              <a:t>data=</a:t>
            </a:r>
            <a:r>
              <a:rPr>
                <a:latin typeface="Courier"/>
              </a:rPr>
              <a:t>df,</a:t>
            </a:r>
            <a:r>
              <a:rPr>
                <a:solidFill>
                  <a:srgbClr val="06287E"/>
                </a:solidFill>
                <a:latin typeface="Courier"/>
              </a:rPr>
              <a:t>aes</a:t>
            </a:r>
            <a:r>
              <a:rPr>
                <a:latin typeface="Courier"/>
              </a:rPr>
              <a:t>(</a:t>
            </a:r>
            <a:r>
              <a:rPr>
                <a:solidFill>
                  <a:srgbClr val="7D9029"/>
                </a:solidFill>
                <a:latin typeface="Courier"/>
              </a:rPr>
              <a:t>x=</a:t>
            </a:r>
            <a:r>
              <a:rPr>
                <a:latin typeface="Courier"/>
              </a:rPr>
              <a:t>x,</a:t>
            </a:r>
            <a:r>
              <a:rPr>
                <a:solidFill>
                  <a:srgbClr val="7D9029"/>
                </a:solidFill>
                <a:latin typeface="Courier"/>
              </a:rPr>
              <a:t>y=</a:t>
            </a:r>
            <a:r>
              <a:rPr>
                <a:latin typeface="Courier"/>
              </a:rPr>
              <a:t>y)) </a:t>
            </a:r>
            <a:r>
              <a:rPr>
                <a:solidFill>
                  <a:srgbClr val="4070A0"/>
                </a:solidFill>
                <a:latin typeface="Courier"/>
              </a:rPr>
              <a:t>+</a:t>
            </a:r>
            <a:r>
              <a:rPr>
                <a:latin typeface="Courier"/>
              </a:rPr>
              <a:t> </a:t>
            </a:r>
            <a:br/>
            <a:r>
              <a:rPr>
                <a:latin typeface="Courier"/>
              </a:rPr>
              <a:t>  </a:t>
            </a:r>
            <a:r>
              <a:rPr>
                <a:solidFill>
                  <a:srgbClr val="06287E"/>
                </a:solidFill>
                <a:latin typeface="Courier"/>
              </a:rPr>
              <a:t>geom_point</a:t>
            </a:r>
            <a:r>
              <a:rPr>
                <a:latin typeface="Courier"/>
              </a:rPr>
              <a:t>(</a:t>
            </a:r>
            <a:r>
              <a:rPr>
                <a:solidFill>
                  <a:srgbClr val="7D9029"/>
                </a:solidFill>
                <a:latin typeface="Courier"/>
              </a:rPr>
              <a:t>size=</a:t>
            </a:r>
            <a:r>
              <a:rPr>
                <a:solidFill>
                  <a:srgbClr val="40A070"/>
                </a:solidFill>
                <a:latin typeface="Courier"/>
              </a:rPr>
              <a:t>3</a:t>
            </a:r>
            <a:r>
              <a:rPr>
                <a:latin typeface="Courier"/>
              </a:rPr>
              <a:t>) </a:t>
            </a:r>
            <a:r>
              <a:rPr>
                <a:solidFill>
                  <a:srgbClr val="4070A0"/>
                </a:solidFill>
                <a:latin typeface="Courier"/>
              </a:rPr>
              <a:t>+</a:t>
            </a:r>
            <a:br/>
            <a:r>
              <a:rPr>
                <a:latin typeface="Courier"/>
              </a:rPr>
              <a:t>  </a:t>
            </a:r>
            <a:r>
              <a:rPr>
                <a:solidFill>
                  <a:srgbClr val="06287E"/>
                </a:solidFill>
                <a:latin typeface="Courier"/>
              </a:rPr>
              <a:t>theme</a:t>
            </a:r>
            <a:r>
              <a:rPr>
                <a:latin typeface="Courier"/>
              </a:rPr>
              <a:t>(</a:t>
            </a:r>
            <a:r>
              <a:rPr>
                <a:solidFill>
                  <a:srgbClr val="7D9029"/>
                </a:solidFill>
                <a:latin typeface="Courier"/>
              </a:rPr>
              <a:t>text =</a:t>
            </a:r>
            <a:r>
              <a:rPr>
                <a:latin typeface="Courier"/>
              </a:rPr>
              <a:t> </a:t>
            </a:r>
            <a:r>
              <a:rPr>
                <a:solidFill>
                  <a:srgbClr val="06287E"/>
                </a:solidFill>
                <a:latin typeface="Courier"/>
              </a:rPr>
              <a:t>element_text</a:t>
            </a:r>
            <a:r>
              <a:rPr>
                <a:latin typeface="Courier"/>
              </a:rPr>
              <a:t>(</a:t>
            </a:r>
            <a:r>
              <a:rPr>
                <a:solidFill>
                  <a:srgbClr val="7D9029"/>
                </a:solidFill>
                <a:latin typeface="Courier"/>
              </a:rPr>
              <a:t>size=</a:t>
            </a:r>
            <a:r>
              <a:rPr>
                <a:solidFill>
                  <a:srgbClr val="40A070"/>
                </a:solidFill>
                <a:latin typeface="Courier"/>
              </a:rPr>
              <a:t>20</a:t>
            </a:r>
            <a:r>
              <a:rPr>
                <a:latin typeface="Courier"/>
              </a:rPr>
              <a:t>)) </a:t>
            </a:r>
          </a:p>
        </p:txBody>
      </p:sp>
      <p:pic>
        <p:nvPicPr>
          <p:cNvPr id="3" name="Picture 1" descr="LIGHT_CSW_Session2_BasicStatisticalAnalysis_files/figure-pptx/unnamed-chunk-35-1.png"/>
          <p:cNvPicPr>
            <a:picLocks noGrp="1" noChangeAspect="1"/>
          </p:cNvPicPr>
          <p:nvPr/>
        </p:nvPicPr>
        <p:blipFill>
          <a:blip r:embed="rId2"/>
          <a:stretch>
            <a:fillRect/>
          </a:stretch>
        </p:blipFill>
        <p:spPr bwMode="auto">
          <a:xfrm>
            <a:off x="5181600" y="18161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93</a:t>
            </a:fld>
            <a:endParaRPr lang="en-GB"/>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0" y="-57227"/>
            <a:ext cx="8590643" cy="1223969"/>
          </a:xfrm>
        </p:spPr>
        <p:txBody>
          <a:bodyPr/>
          <a:lstStyle/>
          <a:p>
            <a:pPr marL="0" lvl="0" indent="0">
              <a:buNone/>
            </a:pPr>
            <a:r>
              <a:t>Regression modelling</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rPr b="1"/>
              <a:t>Linear model</a:t>
            </a:r>
          </a:p>
          <a:p>
            <a:pPr marL="0" lvl="0" indent="0">
              <a:buNone/>
            </a:pPr>
            <a:r>
              <a:t>Looks like there is a </a:t>
            </a:r>
            <a:r>
              <a:rPr b="1"/>
              <a:t>linear</a:t>
            </a:r>
            <a:r>
              <a:t> relationship between the 2 variables:</a:t>
            </a:r>
          </a:p>
          <a:p>
            <a:pPr marL="0" lvl="0" indent="0">
              <a:buNone/>
            </a:pPr>
            <a:r>
              <a:t>as </a:t>
            </a:r>
            <a14:m xmlns:a14="http://schemas.microsoft.com/office/drawing/2010/main">
              <m:oMath xmlns:m="http://schemas.openxmlformats.org/officeDocument/2006/math">
                <m:r>
                  <a:rPr>
                    <a:latin typeface="Cambria Math" panose="02040503050406030204" pitchFamily="18" charset="0"/>
                  </a:rPr>
                  <m:t>𝑥</m:t>
                </m:r>
                <m:r>
                  <a:rPr>
                    <a:latin typeface="Cambria Math" panose="02040503050406030204" pitchFamily="18" charset="0"/>
                  </a:rPr>
                  <m:t>↗</m:t>
                </m:r>
              </m:oMath>
            </a14:m>
            <a:r>
              <a:t>, so </a:t>
            </a:r>
            <a14:m xmlns:a14="http://schemas.microsoft.com/office/drawing/2010/main">
              <m:oMath xmlns:m="http://schemas.openxmlformats.org/officeDocument/2006/math">
                <m:r>
                  <a:rPr>
                    <a:latin typeface="Cambria Math" panose="02040503050406030204" pitchFamily="18" charset="0"/>
                  </a:rPr>
                  <m:t>𝑦</m:t>
                </m:r>
                <m:r>
                  <a:rPr>
                    <a:latin typeface="Cambria Math" panose="02040503050406030204" pitchFamily="18" charset="0"/>
                  </a:rPr>
                  <m:t>↗</m:t>
                </m:r>
              </m:oMath>
            </a14:m>
            <a:endParaRP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We can try to guess what that relationship is.</a:t>
            </a:r>
          </a:p>
          <a:p>
            <a:pPr marL="0" lvl="0" indent="0">
              <a:buNone/>
            </a:pPr>
            <a:r>
              <a:t>E.g. we can guess </a:t>
            </a:r>
            <a14:m xmlns:a14="http://schemas.microsoft.com/office/drawing/2010/main">
              <m:oMath xmlns:m="http://schemas.openxmlformats.org/officeDocument/2006/math">
                <m:r>
                  <a:rPr>
                    <a:latin typeface="Cambria Math" panose="02040503050406030204" pitchFamily="18" charset="0"/>
                  </a:rPr>
                  <m:t>𝑦</m:t>
                </m:r>
                <m:r>
                  <a:rPr>
                    <a:latin typeface="Cambria Math" panose="02040503050406030204" pitchFamily="18" charset="0"/>
                  </a:rPr>
                  <m:t>≈</m:t>
                </m:r>
                <m:r>
                  <a:rPr>
                    <a:latin typeface="Cambria Math" panose="02040503050406030204" pitchFamily="18" charset="0"/>
                  </a:rPr>
                  <m:t>𝑥</m:t>
                </m:r>
                <m:r>
                  <a:rPr>
                    <a:latin typeface="Cambria Math" panose="02040503050406030204" pitchFamily="18" charset="0"/>
                  </a:rPr>
                  <m:t>+3</m:t>
                </m:r>
              </m:oMath>
            </a14:m>
            <a:r>
              <a:t>:</a:t>
            </a:r>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df,</a:t>
            </a:r>
            <a:r>
              <a:rPr>
                <a:solidFill>
                  <a:srgbClr val="06287E"/>
                </a:solidFill>
                <a:latin typeface="Courier"/>
              </a:rPr>
              <a:t>aes</a:t>
            </a:r>
            <a:r>
              <a:rPr>
                <a:latin typeface="Courier"/>
              </a:rPr>
              <a:t>(</a:t>
            </a:r>
            <a:r>
              <a:rPr>
                <a:solidFill>
                  <a:srgbClr val="7D9029"/>
                </a:solidFill>
                <a:latin typeface="Courier"/>
              </a:rPr>
              <a:t>x=</a:t>
            </a:r>
            <a:r>
              <a:rPr>
                <a:latin typeface="Courier"/>
              </a:rPr>
              <a:t>x,</a:t>
            </a:r>
            <a:r>
              <a:rPr>
                <a:solidFill>
                  <a:srgbClr val="7D9029"/>
                </a:solidFill>
                <a:latin typeface="Courier"/>
              </a:rPr>
              <a:t>y=</a:t>
            </a:r>
            <a:r>
              <a:rPr>
                <a:latin typeface="Courier"/>
              </a:rPr>
              <a:t>y)) </a:t>
            </a:r>
            <a:r>
              <a:rPr>
                <a:solidFill>
                  <a:srgbClr val="4070A0"/>
                </a:solidFill>
                <a:latin typeface="Courier"/>
              </a:rPr>
              <a:t>+</a:t>
            </a:r>
            <a:r>
              <a:rPr>
                <a:latin typeface="Courier"/>
              </a:rPr>
              <a:t> </a:t>
            </a:r>
            <a:br/>
            <a:r>
              <a:rPr>
                <a:latin typeface="Courier"/>
              </a:rPr>
              <a:t>  </a:t>
            </a:r>
            <a:r>
              <a:rPr>
                <a:solidFill>
                  <a:srgbClr val="06287E"/>
                </a:solidFill>
                <a:latin typeface="Courier"/>
              </a:rPr>
              <a:t>geom_abline</a:t>
            </a:r>
            <a:r>
              <a:rPr>
                <a:latin typeface="Courier"/>
              </a:rPr>
              <a:t>(</a:t>
            </a:r>
            <a:r>
              <a:rPr>
                <a:solidFill>
                  <a:srgbClr val="7D9029"/>
                </a:solidFill>
                <a:latin typeface="Courier"/>
              </a:rPr>
              <a:t>intercept=</a:t>
            </a:r>
            <a:r>
              <a:rPr>
                <a:solidFill>
                  <a:srgbClr val="40A070"/>
                </a:solidFill>
                <a:latin typeface="Courier"/>
              </a:rPr>
              <a:t>3</a:t>
            </a:r>
            <a:r>
              <a:rPr>
                <a:latin typeface="Courier"/>
              </a:rPr>
              <a:t>,</a:t>
            </a:r>
            <a:r>
              <a:rPr>
                <a:solidFill>
                  <a:srgbClr val="7D9029"/>
                </a:solidFill>
                <a:latin typeface="Courier"/>
              </a:rPr>
              <a:t>slope=</a:t>
            </a:r>
            <a:r>
              <a:rPr>
                <a:solidFill>
                  <a:srgbClr val="40A070"/>
                </a:solidFill>
                <a:latin typeface="Courier"/>
              </a:rPr>
              <a:t>1</a:t>
            </a:r>
            <a:r>
              <a:rPr>
                <a:latin typeface="Courier"/>
              </a:rPr>
              <a:t>,</a:t>
            </a:r>
            <a:r>
              <a:rPr>
                <a:solidFill>
                  <a:srgbClr val="7D9029"/>
                </a:solidFill>
                <a:latin typeface="Courier"/>
              </a:rPr>
              <a:t>colour=</a:t>
            </a:r>
            <a:r>
              <a:rPr>
                <a:solidFill>
                  <a:srgbClr val="4070A0"/>
                </a:solidFill>
                <a:latin typeface="Courier"/>
              </a:rPr>
              <a:t>"steelblue"</a:t>
            </a:r>
            <a:r>
              <a:rPr>
                <a:latin typeface="Courier"/>
              </a:rPr>
              <a:t>,</a:t>
            </a:r>
            <a:r>
              <a:rPr>
                <a:solidFill>
                  <a:srgbClr val="7D9029"/>
                </a:solidFill>
                <a:latin typeface="Courier"/>
              </a:rPr>
              <a:t>lwd=</a:t>
            </a:r>
            <a:r>
              <a:rPr>
                <a:solidFill>
                  <a:srgbClr val="40A070"/>
                </a:solidFill>
                <a:latin typeface="Courier"/>
              </a:rPr>
              <a:t>1.5</a:t>
            </a:r>
            <a:r>
              <a:rPr>
                <a:latin typeface="Courier"/>
              </a:rPr>
              <a:t>) </a:t>
            </a:r>
            <a:r>
              <a:rPr>
                <a:solidFill>
                  <a:srgbClr val="4070A0"/>
                </a:solidFill>
                <a:latin typeface="Courier"/>
              </a:rPr>
              <a:t>+</a:t>
            </a:r>
            <a:br/>
            <a:r>
              <a:rPr>
                <a:latin typeface="Courier"/>
              </a:rPr>
              <a:t>  </a:t>
            </a:r>
            <a:r>
              <a:rPr>
                <a:solidFill>
                  <a:srgbClr val="06287E"/>
                </a:solidFill>
                <a:latin typeface="Courier"/>
              </a:rPr>
              <a:t>geom_point</a:t>
            </a:r>
            <a:r>
              <a:rPr>
                <a:latin typeface="Courier"/>
              </a:rPr>
              <a:t>(</a:t>
            </a:r>
            <a:r>
              <a:rPr>
                <a:solidFill>
                  <a:srgbClr val="7D9029"/>
                </a:solidFill>
                <a:latin typeface="Courier"/>
              </a:rPr>
              <a:t>size=</a:t>
            </a:r>
            <a:r>
              <a:rPr>
                <a:solidFill>
                  <a:srgbClr val="40A070"/>
                </a:solidFill>
                <a:latin typeface="Courier"/>
              </a:rPr>
              <a:t>3</a:t>
            </a:r>
            <a:r>
              <a:rPr>
                <a:latin typeface="Courier"/>
              </a:rPr>
              <a:t>) </a:t>
            </a:r>
            <a:r>
              <a:rPr>
                <a:solidFill>
                  <a:srgbClr val="4070A0"/>
                </a:solidFill>
                <a:latin typeface="Courier"/>
              </a:rPr>
              <a:t>+</a:t>
            </a:r>
            <a:br/>
            <a:r>
              <a:rPr>
                <a:latin typeface="Courier"/>
              </a:rPr>
              <a:t>  </a:t>
            </a:r>
            <a:r>
              <a:rPr>
                <a:solidFill>
                  <a:srgbClr val="06287E"/>
                </a:solidFill>
                <a:latin typeface="Courier"/>
              </a:rPr>
              <a:t>theme</a:t>
            </a:r>
            <a:r>
              <a:rPr>
                <a:latin typeface="Courier"/>
              </a:rPr>
              <a:t>(</a:t>
            </a:r>
            <a:r>
              <a:rPr>
                <a:solidFill>
                  <a:srgbClr val="7D9029"/>
                </a:solidFill>
                <a:latin typeface="Courier"/>
              </a:rPr>
              <a:t>text =</a:t>
            </a:r>
            <a:r>
              <a:rPr>
                <a:latin typeface="Courier"/>
              </a:rPr>
              <a:t> </a:t>
            </a:r>
            <a:r>
              <a:rPr>
                <a:solidFill>
                  <a:srgbClr val="06287E"/>
                </a:solidFill>
                <a:latin typeface="Courier"/>
              </a:rPr>
              <a:t>element_text</a:t>
            </a:r>
            <a:r>
              <a:rPr>
                <a:latin typeface="Courier"/>
              </a:rPr>
              <a:t>(</a:t>
            </a:r>
            <a:r>
              <a:rPr>
                <a:solidFill>
                  <a:srgbClr val="7D9029"/>
                </a:solidFill>
                <a:latin typeface="Courier"/>
              </a:rPr>
              <a:t>size=</a:t>
            </a:r>
            <a:r>
              <a:rPr>
                <a:solidFill>
                  <a:srgbClr val="40A070"/>
                </a:solidFill>
                <a:latin typeface="Courier"/>
              </a:rPr>
              <a:t>20</a:t>
            </a:r>
            <a:r>
              <a:rPr>
                <a:latin typeface="Courier"/>
              </a:rPr>
              <a:t>)) </a:t>
            </a:r>
          </a:p>
        </p:txBody>
      </p:sp>
      <p:pic>
        <p:nvPicPr>
          <p:cNvPr id="3" name="Picture 1" descr="LIGHT_CSW_Session2_BasicStatisticalAnalysis_files/figure-pptx/unnamed-chunk-36-1.png"/>
          <p:cNvPicPr>
            <a:picLocks noGrp="1" noChangeAspect="1"/>
          </p:cNvPicPr>
          <p:nvPr/>
        </p:nvPicPr>
        <p:blipFill>
          <a:blip r:embed="rId2"/>
          <a:stretch>
            <a:fillRect/>
          </a:stretch>
        </p:blipFill>
        <p:spPr bwMode="auto">
          <a:xfrm>
            <a:off x="5181600" y="18161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94</a:t>
            </a:fld>
            <a:endParaRPr lang="en-GB"/>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0" y="-57227"/>
            <a:ext cx="8590643" cy="1223969"/>
          </a:xfrm>
        </p:spPr>
        <p:txBody>
          <a:bodyPr/>
          <a:lstStyle/>
          <a:p>
            <a:pPr marL="0" lvl="0" indent="0">
              <a:buNone/>
            </a:pPr>
            <a:r>
              <a:t>Regression modelling</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rPr b="1" dirty="0"/>
              <a:t>Linear model</a:t>
            </a:r>
          </a:p>
          <a:p>
            <a:pPr marL="0" lvl="0" indent="0">
              <a:buNone/>
            </a:pPr>
            <a:r>
              <a:rPr dirty="0"/>
              <a:t>Looks good? Maybe the slope should be a bit steeper, the intercept larger?</a:t>
            </a:r>
          </a:p>
          <a:p>
            <a:pPr marL="0" lvl="0" indent="0">
              <a:buNone/>
            </a:pPr>
            <a14:m xmlns:a14="http://schemas.microsoft.com/office/drawing/2010/main">
              <m:oMathPara xmlns:m="http://schemas.openxmlformats.org/officeDocument/2006/math">
                <m:oMathParaPr>
                  <m:jc m:val="centerGroup"/>
                </m:oMathParaPr>
                <m:oMath xmlns:m="http://schemas.openxmlformats.org/officeDocument/2006/math">
                  <m:r>
                    <a:rPr>
                      <a:latin typeface="Cambria Math" panose="02040503050406030204" pitchFamily="18" charset="0"/>
                    </a:rPr>
                    <m:t>𝑦</m:t>
                  </m:r>
                  <m:r>
                    <a:rPr>
                      <a:latin typeface="Cambria Math" panose="02040503050406030204" pitchFamily="18" charset="0"/>
                    </a:rPr>
                    <m:t>≈2</m:t>
                  </m:r>
                  <m:r>
                    <a:rPr>
                      <a:latin typeface="Cambria Math" panose="02040503050406030204" pitchFamily="18" charset="0"/>
                    </a:rPr>
                    <m:t>𝑥</m:t>
                  </m:r>
                  <m:r>
                    <a:rPr>
                      <a:latin typeface="Cambria Math" panose="02040503050406030204" pitchFamily="18" charset="0"/>
                    </a:rPr>
                    <m:t>+4</m:t>
                  </m:r>
                </m:oMath>
              </m:oMathPara>
            </a14:m>
            <a:endParaRPr dirty="0"/>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dirty="0"/>
          </a:p>
          <a:p>
            <a:pPr lvl="0" indent="0">
              <a:buNone/>
            </a:pPr>
            <a:r>
              <a:rPr dirty="0" err="1">
                <a:solidFill>
                  <a:srgbClr val="06287E"/>
                </a:solidFill>
                <a:latin typeface="Courier"/>
              </a:rPr>
              <a:t>ggplot</a:t>
            </a:r>
            <a:r>
              <a:rPr dirty="0">
                <a:latin typeface="Courier"/>
              </a:rPr>
              <a:t>(</a:t>
            </a:r>
            <a:r>
              <a:rPr dirty="0">
                <a:solidFill>
                  <a:srgbClr val="7D9029"/>
                </a:solidFill>
                <a:latin typeface="Courier"/>
              </a:rPr>
              <a:t>data=</a:t>
            </a:r>
            <a:r>
              <a:rPr dirty="0" err="1">
                <a:latin typeface="Courier"/>
              </a:rPr>
              <a:t>df,</a:t>
            </a:r>
            <a:r>
              <a:rPr dirty="0" err="1">
                <a:solidFill>
                  <a:srgbClr val="06287E"/>
                </a:solidFill>
                <a:latin typeface="Courier"/>
              </a:rPr>
              <a:t>aes</a:t>
            </a:r>
            <a:r>
              <a:rPr dirty="0">
                <a:latin typeface="Courier"/>
              </a:rPr>
              <a:t>(</a:t>
            </a:r>
            <a:r>
              <a:rPr dirty="0">
                <a:solidFill>
                  <a:srgbClr val="7D9029"/>
                </a:solidFill>
                <a:latin typeface="Courier"/>
              </a:rPr>
              <a:t>x=</a:t>
            </a:r>
            <a:r>
              <a:rPr dirty="0" err="1">
                <a:latin typeface="Courier"/>
              </a:rPr>
              <a:t>x,</a:t>
            </a:r>
            <a:r>
              <a:rPr dirty="0" err="1">
                <a:solidFill>
                  <a:srgbClr val="7D9029"/>
                </a:solidFill>
                <a:latin typeface="Courier"/>
              </a:rPr>
              <a:t>y</a:t>
            </a:r>
            <a:r>
              <a:rPr dirty="0">
                <a:solidFill>
                  <a:srgbClr val="7D9029"/>
                </a:solidFill>
                <a:latin typeface="Courier"/>
              </a:rPr>
              <a:t>=</a:t>
            </a:r>
            <a:r>
              <a:rPr dirty="0">
                <a:latin typeface="Courier"/>
              </a:rPr>
              <a:t>y)) </a:t>
            </a:r>
            <a:r>
              <a:rPr dirty="0">
                <a:solidFill>
                  <a:srgbClr val="4070A0"/>
                </a:solidFill>
                <a:latin typeface="Courier"/>
              </a:rPr>
              <a:t>+</a:t>
            </a:r>
            <a:r>
              <a:rPr dirty="0">
                <a:latin typeface="Courier"/>
              </a:rPr>
              <a:t> </a:t>
            </a:r>
            <a:br>
              <a:rPr dirty="0"/>
            </a:br>
            <a:r>
              <a:rPr dirty="0">
                <a:latin typeface="Courier"/>
              </a:rPr>
              <a:t>  </a:t>
            </a:r>
            <a:r>
              <a:rPr dirty="0" err="1">
                <a:solidFill>
                  <a:srgbClr val="06287E"/>
                </a:solidFill>
                <a:latin typeface="Courier"/>
              </a:rPr>
              <a:t>geom_abline</a:t>
            </a:r>
            <a:r>
              <a:rPr dirty="0">
                <a:latin typeface="Courier"/>
              </a:rPr>
              <a:t>(</a:t>
            </a:r>
            <a:r>
              <a:rPr dirty="0">
                <a:solidFill>
                  <a:srgbClr val="7D9029"/>
                </a:solidFill>
                <a:latin typeface="Courier"/>
              </a:rPr>
              <a:t>intercept=</a:t>
            </a:r>
            <a:r>
              <a:rPr dirty="0">
                <a:solidFill>
                  <a:srgbClr val="40A070"/>
                </a:solidFill>
                <a:latin typeface="Courier"/>
              </a:rPr>
              <a:t>4</a:t>
            </a:r>
            <a:r>
              <a:rPr dirty="0">
                <a:latin typeface="Courier"/>
              </a:rPr>
              <a:t>,</a:t>
            </a:r>
            <a:r>
              <a:rPr dirty="0">
                <a:solidFill>
                  <a:srgbClr val="7D9029"/>
                </a:solidFill>
                <a:latin typeface="Courier"/>
              </a:rPr>
              <a:t>slope=</a:t>
            </a:r>
            <a:r>
              <a:rPr dirty="0">
                <a:solidFill>
                  <a:srgbClr val="40A070"/>
                </a:solidFill>
                <a:latin typeface="Courier"/>
              </a:rPr>
              <a:t>2</a:t>
            </a:r>
            <a:r>
              <a:rPr dirty="0">
                <a:latin typeface="Courier"/>
              </a:rPr>
              <a:t>,</a:t>
            </a:r>
            <a:r>
              <a:rPr dirty="0">
                <a:solidFill>
                  <a:srgbClr val="7D9029"/>
                </a:solidFill>
                <a:latin typeface="Courier"/>
              </a:rPr>
              <a:t>colour=</a:t>
            </a:r>
            <a:r>
              <a:rPr dirty="0">
                <a:solidFill>
                  <a:srgbClr val="4070A0"/>
                </a:solidFill>
                <a:latin typeface="Courier"/>
              </a:rPr>
              <a:t>"salmon"</a:t>
            </a:r>
            <a:r>
              <a:rPr dirty="0">
                <a:latin typeface="Courier"/>
              </a:rPr>
              <a:t>,</a:t>
            </a:r>
            <a:r>
              <a:rPr dirty="0" err="1">
                <a:solidFill>
                  <a:srgbClr val="7D9029"/>
                </a:solidFill>
                <a:latin typeface="Courier"/>
              </a:rPr>
              <a:t>lwd</a:t>
            </a:r>
            <a:r>
              <a:rPr dirty="0">
                <a:solidFill>
                  <a:srgbClr val="7D9029"/>
                </a:solidFill>
                <a:latin typeface="Courier"/>
              </a:rPr>
              <a:t>=</a:t>
            </a:r>
            <a:r>
              <a:rPr dirty="0">
                <a:solidFill>
                  <a:srgbClr val="40A070"/>
                </a:solidFill>
                <a:latin typeface="Courier"/>
              </a:rPr>
              <a:t>2</a:t>
            </a:r>
            <a:r>
              <a:rPr dirty="0">
                <a:latin typeface="Courier"/>
              </a:rPr>
              <a:t>) </a:t>
            </a:r>
            <a:r>
              <a:rPr dirty="0">
                <a:solidFill>
                  <a:srgbClr val="4070A0"/>
                </a:solidFill>
                <a:latin typeface="Courier"/>
              </a:rPr>
              <a:t>+</a:t>
            </a:r>
            <a:br>
              <a:rPr dirty="0"/>
            </a:br>
            <a:r>
              <a:rPr dirty="0">
                <a:latin typeface="Courier"/>
              </a:rPr>
              <a:t>  </a:t>
            </a:r>
            <a:r>
              <a:rPr dirty="0" err="1">
                <a:solidFill>
                  <a:srgbClr val="06287E"/>
                </a:solidFill>
                <a:latin typeface="Courier"/>
              </a:rPr>
              <a:t>geom_point</a:t>
            </a:r>
            <a:r>
              <a:rPr dirty="0">
                <a:latin typeface="Courier"/>
              </a:rPr>
              <a:t>(</a:t>
            </a:r>
            <a:r>
              <a:rPr dirty="0">
                <a:solidFill>
                  <a:srgbClr val="7D9029"/>
                </a:solidFill>
                <a:latin typeface="Courier"/>
              </a:rPr>
              <a:t>size=</a:t>
            </a:r>
            <a:r>
              <a:rPr dirty="0">
                <a:solidFill>
                  <a:srgbClr val="40A070"/>
                </a:solidFill>
                <a:latin typeface="Courier"/>
              </a:rPr>
              <a:t>3</a:t>
            </a:r>
            <a:r>
              <a:rPr dirty="0">
                <a:latin typeface="Courier"/>
              </a:rPr>
              <a:t>) </a:t>
            </a:r>
            <a:r>
              <a:rPr dirty="0">
                <a:solidFill>
                  <a:srgbClr val="4070A0"/>
                </a:solidFill>
                <a:latin typeface="Courier"/>
              </a:rPr>
              <a:t>+</a:t>
            </a:r>
            <a:br>
              <a:rPr dirty="0"/>
            </a:br>
            <a:r>
              <a:rPr dirty="0">
                <a:latin typeface="Courier"/>
              </a:rPr>
              <a:t>  </a:t>
            </a:r>
            <a:r>
              <a:rPr dirty="0">
                <a:solidFill>
                  <a:srgbClr val="06287E"/>
                </a:solidFill>
                <a:latin typeface="Courier"/>
              </a:rPr>
              <a:t>theme</a:t>
            </a:r>
            <a:r>
              <a:rPr dirty="0">
                <a:latin typeface="Courier"/>
              </a:rPr>
              <a:t>(</a:t>
            </a:r>
            <a:r>
              <a:rPr dirty="0">
                <a:solidFill>
                  <a:srgbClr val="7D9029"/>
                </a:solidFill>
                <a:latin typeface="Courier"/>
              </a:rPr>
              <a:t>text =</a:t>
            </a:r>
            <a:r>
              <a:rPr dirty="0">
                <a:latin typeface="Courier"/>
              </a:rPr>
              <a:t> </a:t>
            </a:r>
            <a:r>
              <a:rPr dirty="0" err="1">
                <a:solidFill>
                  <a:srgbClr val="06287E"/>
                </a:solidFill>
                <a:latin typeface="Courier"/>
              </a:rPr>
              <a:t>element_text</a:t>
            </a:r>
            <a:r>
              <a:rPr dirty="0">
                <a:latin typeface="Courier"/>
              </a:rPr>
              <a:t>(</a:t>
            </a:r>
            <a:r>
              <a:rPr dirty="0">
                <a:solidFill>
                  <a:srgbClr val="7D9029"/>
                </a:solidFill>
                <a:latin typeface="Courier"/>
              </a:rPr>
              <a:t>size=</a:t>
            </a:r>
            <a:r>
              <a:rPr dirty="0">
                <a:solidFill>
                  <a:srgbClr val="40A070"/>
                </a:solidFill>
                <a:latin typeface="Courier"/>
              </a:rPr>
              <a:t>20</a:t>
            </a:r>
            <a:r>
              <a:rPr dirty="0">
                <a:latin typeface="Courier"/>
              </a:rPr>
              <a:t>)) </a:t>
            </a:r>
          </a:p>
        </p:txBody>
      </p:sp>
      <p:pic>
        <p:nvPicPr>
          <p:cNvPr id="3" name="Picture 1" descr="LIGHT_CSW_Session2_BasicStatisticalAnalysis_files/figure-pptx/unnamed-chunk-37-1.png"/>
          <p:cNvPicPr>
            <a:picLocks noGrp="1" noChangeAspect="1"/>
          </p:cNvPicPr>
          <p:nvPr/>
        </p:nvPicPr>
        <p:blipFill>
          <a:blip r:embed="rId2"/>
          <a:stretch>
            <a:fillRect/>
          </a:stretch>
        </p:blipFill>
        <p:spPr bwMode="auto">
          <a:xfrm>
            <a:off x="5181600" y="18161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95</a:t>
            </a:fld>
            <a:endParaRPr lang="en-GB"/>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0" y="-57227"/>
            <a:ext cx="8590643" cy="1223969"/>
          </a:xfrm>
        </p:spPr>
        <p:txBody>
          <a:bodyPr/>
          <a:lstStyle/>
          <a:p>
            <a:pPr marL="0" lvl="0" indent="0">
              <a:buNone/>
            </a:pPr>
            <a:r>
              <a:t>Regression modelling</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a:xfrm>
                <a:off x="496958" y="1500809"/>
                <a:ext cx="4522304" cy="4949687"/>
              </a:xfrm>
            </p:spPr>
            <p:txBody>
              <a:bodyPr>
                <a:normAutofit lnSpcReduction="10000"/>
              </a:bodyPr>
              <a:lstStyle/>
              <a:p>
                <a:pPr marL="0" lvl="0" indent="0">
                  <a:buNone/>
                </a:pPr>
                <a:r>
                  <a:rPr b="1" dirty="0"/>
                  <a:t>Linear model</a:t>
                </a:r>
              </a:p>
              <a:p>
                <a:pPr marL="0" lvl="0" indent="0">
                  <a:buNone/>
                </a:pPr>
                <a:r>
                  <a:rPr dirty="0"/>
                  <a:t>Which line to pick?</a:t>
                </a:r>
              </a:p>
              <a:p>
                <a:pPr marL="0" lvl="0" indent="0">
                  <a:buNone/>
                </a:pPr>
                <a14:m>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dirty="0"/>
              </a:p>
              <a:p>
                <a:pPr lvl="0" indent="0">
                  <a:buNone/>
                </a:pPr>
                <a:r>
                  <a:rPr sz="1400" dirty="0" err="1">
                    <a:solidFill>
                      <a:srgbClr val="06287E"/>
                    </a:solidFill>
                    <a:latin typeface="Courier"/>
                  </a:rPr>
                  <a:t>ggplot</a:t>
                </a:r>
                <a:r>
                  <a:rPr sz="1400" dirty="0">
                    <a:latin typeface="Courier"/>
                  </a:rPr>
                  <a:t>(</a:t>
                </a:r>
                <a:r>
                  <a:rPr sz="1400" dirty="0">
                    <a:solidFill>
                      <a:srgbClr val="7D9029"/>
                    </a:solidFill>
                    <a:latin typeface="Courier"/>
                  </a:rPr>
                  <a:t>data=</a:t>
                </a:r>
                <a:r>
                  <a:rPr sz="1400" dirty="0" err="1">
                    <a:latin typeface="Courier"/>
                  </a:rPr>
                  <a:t>df,</a:t>
                </a:r>
                <a:r>
                  <a:rPr sz="1400" dirty="0" err="1">
                    <a:solidFill>
                      <a:srgbClr val="06287E"/>
                    </a:solidFill>
                    <a:latin typeface="Courier"/>
                  </a:rPr>
                  <a:t>aes</a:t>
                </a:r>
                <a:r>
                  <a:rPr sz="1400" dirty="0">
                    <a:latin typeface="Courier"/>
                  </a:rPr>
                  <a:t>(</a:t>
                </a:r>
                <a:r>
                  <a:rPr sz="1400" dirty="0">
                    <a:solidFill>
                      <a:srgbClr val="7D9029"/>
                    </a:solidFill>
                    <a:latin typeface="Courier"/>
                  </a:rPr>
                  <a:t>x=</a:t>
                </a:r>
                <a:r>
                  <a:rPr sz="1400" dirty="0" err="1">
                    <a:latin typeface="Courier"/>
                  </a:rPr>
                  <a:t>x,</a:t>
                </a:r>
                <a:r>
                  <a:rPr sz="1400" dirty="0" err="1">
                    <a:solidFill>
                      <a:srgbClr val="7D9029"/>
                    </a:solidFill>
                    <a:latin typeface="Courier"/>
                  </a:rPr>
                  <a:t>y</a:t>
                </a:r>
                <a:r>
                  <a:rPr sz="1400" dirty="0">
                    <a:solidFill>
                      <a:srgbClr val="7D9029"/>
                    </a:solidFill>
                    <a:latin typeface="Courier"/>
                  </a:rPr>
                  <a:t>=</a:t>
                </a:r>
                <a:r>
                  <a:rPr sz="1400" dirty="0">
                    <a:latin typeface="Courier"/>
                  </a:rPr>
                  <a:t>y)) </a:t>
                </a:r>
                <a:r>
                  <a:rPr sz="1400" dirty="0">
                    <a:solidFill>
                      <a:srgbClr val="4070A0"/>
                    </a:solidFill>
                    <a:latin typeface="Courier"/>
                  </a:rPr>
                  <a:t>+</a:t>
                </a:r>
                <a:r>
                  <a:rPr sz="1400" dirty="0">
                    <a:latin typeface="Courier"/>
                  </a:rPr>
                  <a:t> </a:t>
                </a:r>
                <a:br>
                  <a:rPr sz="1400" dirty="0"/>
                </a:br>
                <a:r>
                  <a:rPr sz="1400" dirty="0">
                    <a:latin typeface="Courier"/>
                  </a:rPr>
                  <a:t>  </a:t>
                </a:r>
                <a:r>
                  <a:rPr sz="1400" dirty="0" err="1">
                    <a:solidFill>
                      <a:srgbClr val="06287E"/>
                    </a:solidFill>
                    <a:latin typeface="Courier"/>
                  </a:rPr>
                  <a:t>geom_abline</a:t>
                </a:r>
                <a:r>
                  <a:rPr sz="1400" dirty="0">
                    <a:latin typeface="Courier"/>
                  </a:rPr>
                  <a:t>(</a:t>
                </a:r>
                <a:r>
                  <a:rPr sz="1400" dirty="0">
                    <a:solidFill>
                      <a:srgbClr val="7D9029"/>
                    </a:solidFill>
                    <a:latin typeface="Courier"/>
                  </a:rPr>
                  <a:t>intercept=</a:t>
                </a:r>
                <a:r>
                  <a:rPr sz="1400" dirty="0">
                    <a:solidFill>
                      <a:srgbClr val="40A070"/>
                    </a:solidFill>
                    <a:latin typeface="Courier"/>
                  </a:rPr>
                  <a:t>3</a:t>
                </a:r>
                <a:r>
                  <a:rPr sz="1400" dirty="0">
                    <a:latin typeface="Courier"/>
                  </a:rPr>
                  <a:t>,</a:t>
                </a:r>
                <a:r>
                  <a:rPr sz="1400" dirty="0">
                    <a:solidFill>
                      <a:srgbClr val="7D9029"/>
                    </a:solidFill>
                    <a:latin typeface="Courier"/>
                  </a:rPr>
                  <a:t>slope=</a:t>
                </a:r>
                <a:r>
                  <a:rPr sz="1400" dirty="0">
                    <a:solidFill>
                      <a:srgbClr val="40A070"/>
                    </a:solidFill>
                    <a:latin typeface="Courier"/>
                  </a:rPr>
                  <a:t>0.5</a:t>
                </a:r>
                <a:r>
                  <a:rPr sz="1400" dirty="0">
                    <a:latin typeface="Courier"/>
                  </a:rPr>
                  <a:t>,</a:t>
                </a:r>
                <a:r>
                  <a:rPr sz="1400" dirty="0">
                    <a:solidFill>
                      <a:srgbClr val="7D9029"/>
                    </a:solidFill>
                    <a:latin typeface="Courier"/>
                  </a:rPr>
                  <a:t>colour=</a:t>
                </a:r>
                <a:r>
                  <a:rPr sz="1400" dirty="0">
                    <a:solidFill>
                      <a:srgbClr val="4070A0"/>
                    </a:solidFill>
                    <a:latin typeface="Courier"/>
                  </a:rPr>
                  <a:t>"</a:t>
                </a:r>
                <a:r>
                  <a:rPr sz="1400" dirty="0" err="1">
                    <a:solidFill>
                      <a:srgbClr val="4070A0"/>
                    </a:solidFill>
                    <a:latin typeface="Courier"/>
                  </a:rPr>
                  <a:t>darkgrey</a:t>
                </a:r>
                <a:r>
                  <a:rPr sz="1400" dirty="0">
                    <a:solidFill>
                      <a:srgbClr val="4070A0"/>
                    </a:solidFill>
                    <a:latin typeface="Courier"/>
                  </a:rPr>
                  <a:t>"</a:t>
                </a:r>
                <a:r>
                  <a:rPr sz="1400" dirty="0">
                    <a:latin typeface="Courier"/>
                  </a:rPr>
                  <a:t>,</a:t>
                </a:r>
                <a:r>
                  <a:rPr sz="1400" dirty="0" err="1">
                    <a:solidFill>
                      <a:srgbClr val="7D9029"/>
                    </a:solidFill>
                    <a:latin typeface="Courier"/>
                  </a:rPr>
                  <a:t>lwd</a:t>
                </a:r>
                <a:r>
                  <a:rPr sz="1400" dirty="0">
                    <a:solidFill>
                      <a:srgbClr val="7D9029"/>
                    </a:solidFill>
                    <a:latin typeface="Courier"/>
                  </a:rPr>
                  <a:t>=</a:t>
                </a:r>
                <a:r>
                  <a:rPr sz="1400" dirty="0">
                    <a:solidFill>
                      <a:srgbClr val="40A070"/>
                    </a:solidFill>
                    <a:latin typeface="Courier"/>
                  </a:rPr>
                  <a:t>2</a:t>
                </a:r>
                <a:r>
                  <a:rPr sz="1400" dirty="0">
                    <a:latin typeface="Courier"/>
                  </a:rPr>
                  <a:t>) </a:t>
                </a:r>
                <a:r>
                  <a:rPr sz="1400" dirty="0">
                    <a:solidFill>
                      <a:srgbClr val="4070A0"/>
                    </a:solidFill>
                    <a:latin typeface="Courier"/>
                  </a:rPr>
                  <a:t>+</a:t>
                </a:r>
                <a:br>
                  <a:rPr sz="1400" dirty="0"/>
                </a:br>
                <a:r>
                  <a:rPr sz="1400" dirty="0">
                    <a:latin typeface="Courier"/>
                  </a:rPr>
                  <a:t>  </a:t>
                </a:r>
                <a:r>
                  <a:rPr sz="1400" dirty="0" err="1">
                    <a:solidFill>
                      <a:srgbClr val="06287E"/>
                    </a:solidFill>
                    <a:latin typeface="Courier"/>
                  </a:rPr>
                  <a:t>geom_abline</a:t>
                </a:r>
                <a:r>
                  <a:rPr sz="1400" dirty="0">
                    <a:latin typeface="Courier"/>
                  </a:rPr>
                  <a:t>(</a:t>
                </a:r>
                <a:r>
                  <a:rPr sz="1400" dirty="0">
                    <a:solidFill>
                      <a:srgbClr val="7D9029"/>
                    </a:solidFill>
                    <a:latin typeface="Courier"/>
                  </a:rPr>
                  <a:t>intercept=</a:t>
                </a:r>
                <a:r>
                  <a:rPr sz="1400" dirty="0">
                    <a:solidFill>
                      <a:srgbClr val="40A070"/>
                    </a:solidFill>
                    <a:latin typeface="Courier"/>
                  </a:rPr>
                  <a:t>3.1</a:t>
                </a:r>
                <a:r>
                  <a:rPr sz="1400" dirty="0">
                    <a:latin typeface="Courier"/>
                  </a:rPr>
                  <a:t>,</a:t>
                </a:r>
                <a:r>
                  <a:rPr sz="1400" dirty="0">
                    <a:solidFill>
                      <a:srgbClr val="7D9029"/>
                    </a:solidFill>
                    <a:latin typeface="Courier"/>
                  </a:rPr>
                  <a:t>slope=</a:t>
                </a:r>
                <a:r>
                  <a:rPr sz="1400" dirty="0">
                    <a:solidFill>
                      <a:srgbClr val="40A070"/>
                    </a:solidFill>
                    <a:latin typeface="Courier"/>
                  </a:rPr>
                  <a:t>1</a:t>
                </a:r>
                <a:r>
                  <a:rPr sz="1400" dirty="0">
                    <a:latin typeface="Courier"/>
                  </a:rPr>
                  <a:t>,</a:t>
                </a:r>
                <a:r>
                  <a:rPr sz="1400" dirty="0">
                    <a:solidFill>
                      <a:srgbClr val="7D9029"/>
                    </a:solidFill>
                    <a:latin typeface="Courier"/>
                  </a:rPr>
                  <a:t>colour=</a:t>
                </a:r>
                <a:r>
                  <a:rPr sz="1400" dirty="0">
                    <a:solidFill>
                      <a:srgbClr val="4070A0"/>
                    </a:solidFill>
                    <a:latin typeface="Courier"/>
                  </a:rPr>
                  <a:t>"</a:t>
                </a:r>
                <a:r>
                  <a:rPr sz="1400" dirty="0" err="1">
                    <a:solidFill>
                      <a:srgbClr val="4070A0"/>
                    </a:solidFill>
                    <a:latin typeface="Courier"/>
                  </a:rPr>
                  <a:t>mediumorchid</a:t>
                </a:r>
                <a:r>
                  <a:rPr sz="1400" dirty="0">
                    <a:solidFill>
                      <a:srgbClr val="4070A0"/>
                    </a:solidFill>
                    <a:latin typeface="Courier"/>
                  </a:rPr>
                  <a:t>"</a:t>
                </a:r>
                <a:r>
                  <a:rPr sz="1400" dirty="0">
                    <a:latin typeface="Courier"/>
                  </a:rPr>
                  <a:t>,</a:t>
                </a:r>
                <a:r>
                  <a:rPr sz="1400" dirty="0" err="1">
                    <a:solidFill>
                      <a:srgbClr val="7D9029"/>
                    </a:solidFill>
                    <a:latin typeface="Courier"/>
                  </a:rPr>
                  <a:t>lwd</a:t>
                </a:r>
                <a:r>
                  <a:rPr sz="1400" dirty="0">
                    <a:solidFill>
                      <a:srgbClr val="7D9029"/>
                    </a:solidFill>
                    <a:latin typeface="Courier"/>
                  </a:rPr>
                  <a:t>=</a:t>
                </a:r>
                <a:r>
                  <a:rPr sz="1400" dirty="0">
                    <a:solidFill>
                      <a:srgbClr val="40A070"/>
                    </a:solidFill>
                    <a:latin typeface="Courier"/>
                  </a:rPr>
                  <a:t>2</a:t>
                </a:r>
                <a:r>
                  <a:rPr sz="1400" dirty="0">
                    <a:latin typeface="Courier"/>
                  </a:rPr>
                  <a:t>) </a:t>
                </a:r>
                <a:r>
                  <a:rPr sz="1400" dirty="0">
                    <a:solidFill>
                      <a:srgbClr val="4070A0"/>
                    </a:solidFill>
                    <a:latin typeface="Courier"/>
                  </a:rPr>
                  <a:t>+</a:t>
                </a:r>
                <a:br>
                  <a:rPr sz="1400" dirty="0"/>
                </a:br>
                <a:r>
                  <a:rPr sz="1400" dirty="0">
                    <a:latin typeface="Courier"/>
                  </a:rPr>
                  <a:t>  </a:t>
                </a:r>
                <a:r>
                  <a:rPr sz="1400" dirty="0" err="1">
                    <a:solidFill>
                      <a:srgbClr val="06287E"/>
                    </a:solidFill>
                    <a:latin typeface="Courier"/>
                  </a:rPr>
                  <a:t>geom_abline</a:t>
                </a:r>
                <a:r>
                  <a:rPr sz="1400" dirty="0">
                    <a:latin typeface="Courier"/>
                  </a:rPr>
                  <a:t>(</a:t>
                </a:r>
                <a:r>
                  <a:rPr sz="1400" dirty="0">
                    <a:solidFill>
                      <a:srgbClr val="7D9029"/>
                    </a:solidFill>
                    <a:latin typeface="Courier"/>
                  </a:rPr>
                  <a:t>intercept=</a:t>
                </a:r>
                <a:r>
                  <a:rPr sz="1400" dirty="0">
                    <a:solidFill>
                      <a:srgbClr val="40A070"/>
                    </a:solidFill>
                    <a:latin typeface="Courier"/>
                  </a:rPr>
                  <a:t>3.8</a:t>
                </a:r>
                <a:r>
                  <a:rPr sz="1400" dirty="0">
                    <a:latin typeface="Courier"/>
                  </a:rPr>
                  <a:t>,</a:t>
                </a:r>
                <a:r>
                  <a:rPr sz="1400" dirty="0">
                    <a:solidFill>
                      <a:srgbClr val="7D9029"/>
                    </a:solidFill>
                    <a:latin typeface="Courier"/>
                  </a:rPr>
                  <a:t>slope=</a:t>
                </a:r>
                <a:r>
                  <a:rPr sz="1400" dirty="0">
                    <a:solidFill>
                      <a:srgbClr val="40A070"/>
                    </a:solidFill>
                    <a:latin typeface="Courier"/>
                  </a:rPr>
                  <a:t>1.25</a:t>
                </a:r>
                <a:r>
                  <a:rPr sz="1400" dirty="0">
                    <a:latin typeface="Courier"/>
                  </a:rPr>
                  <a:t>,</a:t>
                </a:r>
                <a:r>
                  <a:rPr sz="1400" dirty="0">
                    <a:solidFill>
                      <a:srgbClr val="7D9029"/>
                    </a:solidFill>
                    <a:latin typeface="Courier"/>
                  </a:rPr>
                  <a:t>colour=</a:t>
                </a:r>
                <a:r>
                  <a:rPr sz="1400" dirty="0">
                    <a:solidFill>
                      <a:srgbClr val="4070A0"/>
                    </a:solidFill>
                    <a:latin typeface="Courier"/>
                  </a:rPr>
                  <a:t>"orange"</a:t>
                </a:r>
                <a:r>
                  <a:rPr sz="1400" dirty="0">
                    <a:latin typeface="Courier"/>
                  </a:rPr>
                  <a:t>,</a:t>
                </a:r>
                <a:r>
                  <a:rPr sz="1400" dirty="0" err="1">
                    <a:solidFill>
                      <a:srgbClr val="7D9029"/>
                    </a:solidFill>
                    <a:latin typeface="Courier"/>
                  </a:rPr>
                  <a:t>lwd</a:t>
                </a:r>
                <a:r>
                  <a:rPr sz="1400" dirty="0">
                    <a:solidFill>
                      <a:srgbClr val="7D9029"/>
                    </a:solidFill>
                    <a:latin typeface="Courier"/>
                  </a:rPr>
                  <a:t>=</a:t>
                </a:r>
                <a:r>
                  <a:rPr sz="1400" dirty="0">
                    <a:solidFill>
                      <a:srgbClr val="40A070"/>
                    </a:solidFill>
                    <a:latin typeface="Courier"/>
                  </a:rPr>
                  <a:t>2</a:t>
                </a:r>
                <a:r>
                  <a:rPr sz="1400" dirty="0">
                    <a:latin typeface="Courier"/>
                  </a:rPr>
                  <a:t>) </a:t>
                </a:r>
                <a:r>
                  <a:rPr sz="1400" dirty="0">
                    <a:solidFill>
                      <a:srgbClr val="4070A0"/>
                    </a:solidFill>
                    <a:latin typeface="Courier"/>
                  </a:rPr>
                  <a:t>+</a:t>
                </a:r>
                <a:br>
                  <a:rPr sz="1400" dirty="0"/>
                </a:br>
                <a:r>
                  <a:rPr sz="1400" dirty="0">
                    <a:latin typeface="Courier"/>
                  </a:rPr>
                  <a:t>  </a:t>
                </a:r>
                <a:r>
                  <a:rPr sz="1400" dirty="0" err="1">
                    <a:solidFill>
                      <a:srgbClr val="06287E"/>
                    </a:solidFill>
                    <a:latin typeface="Courier"/>
                  </a:rPr>
                  <a:t>geom_abline</a:t>
                </a:r>
                <a:r>
                  <a:rPr sz="1400" dirty="0">
                    <a:latin typeface="Courier"/>
                  </a:rPr>
                  <a:t>(</a:t>
                </a:r>
                <a:r>
                  <a:rPr sz="1400" dirty="0">
                    <a:solidFill>
                      <a:srgbClr val="7D9029"/>
                    </a:solidFill>
                    <a:latin typeface="Courier"/>
                  </a:rPr>
                  <a:t>intercept=</a:t>
                </a:r>
                <a:r>
                  <a:rPr sz="1400" dirty="0">
                    <a:solidFill>
                      <a:srgbClr val="40A070"/>
                    </a:solidFill>
                    <a:latin typeface="Courier"/>
                  </a:rPr>
                  <a:t>2.8</a:t>
                </a:r>
                <a:r>
                  <a:rPr sz="1400" dirty="0">
                    <a:latin typeface="Courier"/>
                  </a:rPr>
                  <a:t>,</a:t>
                </a:r>
                <a:r>
                  <a:rPr sz="1400" dirty="0">
                    <a:solidFill>
                      <a:srgbClr val="7D9029"/>
                    </a:solidFill>
                    <a:latin typeface="Courier"/>
                  </a:rPr>
                  <a:t>slope=</a:t>
                </a:r>
                <a:r>
                  <a:rPr sz="1400" dirty="0">
                    <a:solidFill>
                      <a:srgbClr val="40A070"/>
                    </a:solidFill>
                    <a:latin typeface="Courier"/>
                  </a:rPr>
                  <a:t>1.75</a:t>
                </a:r>
                <a:r>
                  <a:rPr sz="1400" dirty="0">
                    <a:latin typeface="Courier"/>
                  </a:rPr>
                  <a:t>,</a:t>
                </a:r>
                <a:r>
                  <a:rPr sz="1400" dirty="0">
                    <a:solidFill>
                      <a:srgbClr val="7D9029"/>
                    </a:solidFill>
                    <a:latin typeface="Courier"/>
                  </a:rPr>
                  <a:t>colour=</a:t>
                </a:r>
                <a:r>
                  <a:rPr sz="1400" dirty="0">
                    <a:solidFill>
                      <a:srgbClr val="4070A0"/>
                    </a:solidFill>
                    <a:latin typeface="Courier"/>
                  </a:rPr>
                  <a:t>"</a:t>
                </a:r>
                <a:r>
                  <a:rPr sz="1400" dirty="0" err="1">
                    <a:solidFill>
                      <a:srgbClr val="4070A0"/>
                    </a:solidFill>
                    <a:latin typeface="Courier"/>
                  </a:rPr>
                  <a:t>steelblue</a:t>
                </a:r>
                <a:r>
                  <a:rPr sz="1400" dirty="0">
                    <a:solidFill>
                      <a:srgbClr val="4070A0"/>
                    </a:solidFill>
                    <a:latin typeface="Courier"/>
                  </a:rPr>
                  <a:t>"</a:t>
                </a:r>
                <a:r>
                  <a:rPr sz="1400" dirty="0">
                    <a:latin typeface="Courier"/>
                  </a:rPr>
                  <a:t>,</a:t>
                </a:r>
                <a:r>
                  <a:rPr sz="1400" dirty="0" err="1">
                    <a:solidFill>
                      <a:srgbClr val="7D9029"/>
                    </a:solidFill>
                    <a:latin typeface="Courier"/>
                  </a:rPr>
                  <a:t>lwd</a:t>
                </a:r>
                <a:r>
                  <a:rPr sz="1400" dirty="0">
                    <a:solidFill>
                      <a:srgbClr val="7D9029"/>
                    </a:solidFill>
                    <a:latin typeface="Courier"/>
                  </a:rPr>
                  <a:t>=</a:t>
                </a:r>
                <a:r>
                  <a:rPr sz="1400" dirty="0">
                    <a:solidFill>
                      <a:srgbClr val="40A070"/>
                    </a:solidFill>
                    <a:latin typeface="Courier"/>
                  </a:rPr>
                  <a:t>2</a:t>
                </a:r>
                <a:r>
                  <a:rPr sz="1400" dirty="0">
                    <a:latin typeface="Courier"/>
                  </a:rPr>
                  <a:t>) </a:t>
                </a:r>
                <a:r>
                  <a:rPr sz="1400" dirty="0">
                    <a:solidFill>
                      <a:srgbClr val="4070A0"/>
                    </a:solidFill>
                    <a:latin typeface="Courier"/>
                  </a:rPr>
                  <a:t>+</a:t>
                </a:r>
                <a:br>
                  <a:rPr sz="1400" dirty="0"/>
                </a:br>
                <a:r>
                  <a:rPr sz="1400" dirty="0">
                    <a:latin typeface="Courier"/>
                  </a:rPr>
                  <a:t>  </a:t>
                </a:r>
                <a:r>
                  <a:rPr sz="1400" dirty="0" err="1">
                    <a:solidFill>
                      <a:srgbClr val="06287E"/>
                    </a:solidFill>
                    <a:latin typeface="Courier"/>
                  </a:rPr>
                  <a:t>geom_abline</a:t>
                </a:r>
                <a:r>
                  <a:rPr sz="1400" dirty="0">
                    <a:latin typeface="Courier"/>
                  </a:rPr>
                  <a:t>(</a:t>
                </a:r>
                <a:r>
                  <a:rPr sz="1400" dirty="0">
                    <a:solidFill>
                      <a:srgbClr val="7D9029"/>
                    </a:solidFill>
                    <a:latin typeface="Courier"/>
                  </a:rPr>
                  <a:t>intercept=</a:t>
                </a:r>
                <a:r>
                  <a:rPr sz="1400" dirty="0">
                    <a:solidFill>
                      <a:srgbClr val="40A070"/>
                    </a:solidFill>
                    <a:latin typeface="Courier"/>
                  </a:rPr>
                  <a:t>3.5</a:t>
                </a:r>
                <a:r>
                  <a:rPr sz="1400" dirty="0">
                    <a:latin typeface="Courier"/>
                  </a:rPr>
                  <a:t>,</a:t>
                </a:r>
                <a:r>
                  <a:rPr sz="1400" dirty="0">
                    <a:solidFill>
                      <a:srgbClr val="7D9029"/>
                    </a:solidFill>
                    <a:latin typeface="Courier"/>
                  </a:rPr>
                  <a:t>slope=</a:t>
                </a:r>
                <a:r>
                  <a:rPr sz="1400" dirty="0">
                    <a:solidFill>
                      <a:srgbClr val="40A070"/>
                    </a:solidFill>
                    <a:latin typeface="Courier"/>
                  </a:rPr>
                  <a:t>2</a:t>
                </a:r>
                <a:r>
                  <a:rPr sz="1400" dirty="0">
                    <a:latin typeface="Courier"/>
                  </a:rPr>
                  <a:t>,</a:t>
                </a:r>
                <a:r>
                  <a:rPr sz="1400" dirty="0">
                    <a:solidFill>
                      <a:srgbClr val="7D9029"/>
                    </a:solidFill>
                    <a:latin typeface="Courier"/>
                  </a:rPr>
                  <a:t>colour=</a:t>
                </a:r>
                <a:r>
                  <a:rPr sz="1400" dirty="0">
                    <a:solidFill>
                      <a:srgbClr val="4070A0"/>
                    </a:solidFill>
                    <a:latin typeface="Courier"/>
                  </a:rPr>
                  <a:t>"salmon"</a:t>
                </a:r>
                <a:r>
                  <a:rPr sz="1400" dirty="0">
                    <a:latin typeface="Courier"/>
                  </a:rPr>
                  <a:t>,</a:t>
                </a:r>
                <a:r>
                  <a:rPr sz="1400" dirty="0" err="1">
                    <a:solidFill>
                      <a:srgbClr val="7D9029"/>
                    </a:solidFill>
                    <a:latin typeface="Courier"/>
                  </a:rPr>
                  <a:t>lwd</a:t>
                </a:r>
                <a:r>
                  <a:rPr sz="1400" dirty="0">
                    <a:solidFill>
                      <a:srgbClr val="7D9029"/>
                    </a:solidFill>
                    <a:latin typeface="Courier"/>
                  </a:rPr>
                  <a:t>=</a:t>
                </a:r>
                <a:r>
                  <a:rPr sz="1400" dirty="0">
                    <a:solidFill>
                      <a:srgbClr val="40A070"/>
                    </a:solidFill>
                    <a:latin typeface="Courier"/>
                  </a:rPr>
                  <a:t>2</a:t>
                </a:r>
                <a:r>
                  <a:rPr sz="1400" dirty="0">
                    <a:latin typeface="Courier"/>
                  </a:rPr>
                  <a:t>) </a:t>
                </a:r>
                <a:r>
                  <a:rPr sz="1400" dirty="0">
                    <a:solidFill>
                      <a:srgbClr val="4070A0"/>
                    </a:solidFill>
                    <a:latin typeface="Courier"/>
                  </a:rPr>
                  <a:t>+</a:t>
                </a:r>
                <a:br>
                  <a:rPr sz="1400" dirty="0"/>
                </a:br>
                <a:r>
                  <a:rPr sz="1400" dirty="0">
                    <a:latin typeface="Courier"/>
                  </a:rPr>
                  <a:t>  </a:t>
                </a:r>
                <a:r>
                  <a:rPr sz="1400" dirty="0" err="1">
                    <a:solidFill>
                      <a:srgbClr val="06287E"/>
                    </a:solidFill>
                    <a:latin typeface="Courier"/>
                  </a:rPr>
                  <a:t>geom_abline</a:t>
                </a:r>
                <a:r>
                  <a:rPr sz="1400" dirty="0">
                    <a:latin typeface="Courier"/>
                  </a:rPr>
                  <a:t>(</a:t>
                </a:r>
                <a:r>
                  <a:rPr sz="1400" dirty="0">
                    <a:solidFill>
                      <a:srgbClr val="7D9029"/>
                    </a:solidFill>
                    <a:latin typeface="Courier"/>
                  </a:rPr>
                  <a:t>intercept=</a:t>
                </a:r>
                <a:r>
                  <a:rPr sz="1400" dirty="0">
                    <a:solidFill>
                      <a:srgbClr val="40A070"/>
                    </a:solidFill>
                    <a:latin typeface="Courier"/>
                  </a:rPr>
                  <a:t>4</a:t>
                </a:r>
                <a:r>
                  <a:rPr sz="1400" dirty="0">
                    <a:latin typeface="Courier"/>
                  </a:rPr>
                  <a:t>,</a:t>
                </a:r>
                <a:r>
                  <a:rPr sz="1400" dirty="0">
                    <a:solidFill>
                      <a:srgbClr val="7D9029"/>
                    </a:solidFill>
                    <a:latin typeface="Courier"/>
                  </a:rPr>
                  <a:t>slope=</a:t>
                </a:r>
                <a:r>
                  <a:rPr sz="1400" dirty="0">
                    <a:solidFill>
                      <a:srgbClr val="40A070"/>
                    </a:solidFill>
                    <a:latin typeface="Courier"/>
                  </a:rPr>
                  <a:t>2.5</a:t>
                </a:r>
                <a:r>
                  <a:rPr sz="1400" dirty="0">
                    <a:latin typeface="Courier"/>
                  </a:rPr>
                  <a:t>,</a:t>
                </a:r>
                <a:r>
                  <a:rPr sz="1400" dirty="0">
                    <a:solidFill>
                      <a:srgbClr val="7D9029"/>
                    </a:solidFill>
                    <a:latin typeface="Courier"/>
                  </a:rPr>
                  <a:t>colour=</a:t>
                </a:r>
                <a:r>
                  <a:rPr sz="1400" dirty="0">
                    <a:solidFill>
                      <a:srgbClr val="4070A0"/>
                    </a:solidFill>
                    <a:latin typeface="Courier"/>
                  </a:rPr>
                  <a:t>"</a:t>
                </a:r>
                <a:r>
                  <a:rPr sz="1400" dirty="0" err="1">
                    <a:solidFill>
                      <a:srgbClr val="4070A0"/>
                    </a:solidFill>
                    <a:latin typeface="Courier"/>
                  </a:rPr>
                  <a:t>greenyellow</a:t>
                </a:r>
                <a:r>
                  <a:rPr sz="1400" dirty="0">
                    <a:solidFill>
                      <a:srgbClr val="4070A0"/>
                    </a:solidFill>
                    <a:latin typeface="Courier"/>
                  </a:rPr>
                  <a:t>"</a:t>
                </a:r>
                <a:r>
                  <a:rPr sz="1400" dirty="0">
                    <a:latin typeface="Courier"/>
                  </a:rPr>
                  <a:t>,</a:t>
                </a:r>
                <a:r>
                  <a:rPr sz="1400" dirty="0" err="1">
                    <a:solidFill>
                      <a:srgbClr val="7D9029"/>
                    </a:solidFill>
                    <a:latin typeface="Courier"/>
                  </a:rPr>
                  <a:t>lwd</a:t>
                </a:r>
                <a:r>
                  <a:rPr sz="1400" dirty="0">
                    <a:solidFill>
                      <a:srgbClr val="7D9029"/>
                    </a:solidFill>
                    <a:latin typeface="Courier"/>
                  </a:rPr>
                  <a:t>=</a:t>
                </a:r>
                <a:r>
                  <a:rPr sz="1400" dirty="0">
                    <a:solidFill>
                      <a:srgbClr val="40A070"/>
                    </a:solidFill>
                    <a:latin typeface="Courier"/>
                  </a:rPr>
                  <a:t>2</a:t>
                </a:r>
                <a:r>
                  <a:rPr sz="1400" dirty="0">
                    <a:latin typeface="Courier"/>
                  </a:rPr>
                  <a:t>) </a:t>
                </a:r>
                <a:r>
                  <a:rPr sz="1400" dirty="0">
                    <a:solidFill>
                      <a:srgbClr val="4070A0"/>
                    </a:solidFill>
                    <a:latin typeface="Courier"/>
                  </a:rPr>
                  <a:t>+</a:t>
                </a:r>
                <a:br>
                  <a:rPr sz="1400" dirty="0"/>
                </a:br>
                <a:r>
                  <a:rPr sz="1400" dirty="0">
                    <a:latin typeface="Courier"/>
                  </a:rPr>
                  <a:t>  </a:t>
                </a:r>
                <a:r>
                  <a:rPr sz="1400" dirty="0" err="1">
                    <a:solidFill>
                      <a:srgbClr val="06287E"/>
                    </a:solidFill>
                    <a:latin typeface="Courier"/>
                  </a:rPr>
                  <a:t>geom_point</a:t>
                </a:r>
                <a:r>
                  <a:rPr sz="1400" dirty="0">
                    <a:latin typeface="Courier"/>
                  </a:rPr>
                  <a:t>(</a:t>
                </a:r>
                <a:r>
                  <a:rPr sz="1400" dirty="0">
                    <a:solidFill>
                      <a:srgbClr val="7D9029"/>
                    </a:solidFill>
                    <a:latin typeface="Courier"/>
                  </a:rPr>
                  <a:t>size=</a:t>
                </a:r>
                <a:r>
                  <a:rPr sz="1400" dirty="0">
                    <a:solidFill>
                      <a:srgbClr val="40A070"/>
                    </a:solidFill>
                    <a:latin typeface="Courier"/>
                  </a:rPr>
                  <a:t>3</a:t>
                </a:r>
                <a:r>
                  <a:rPr sz="1400" dirty="0">
                    <a:latin typeface="Courier"/>
                  </a:rPr>
                  <a:t>) </a:t>
                </a:r>
                <a:r>
                  <a:rPr sz="1400" dirty="0">
                    <a:solidFill>
                      <a:srgbClr val="4070A0"/>
                    </a:solidFill>
                    <a:latin typeface="Courier"/>
                  </a:rPr>
                  <a:t>+</a:t>
                </a:r>
                <a:br>
                  <a:rPr sz="1400" dirty="0"/>
                </a:br>
                <a:r>
                  <a:rPr sz="1400" dirty="0">
                    <a:latin typeface="Courier"/>
                  </a:rPr>
                  <a:t>  </a:t>
                </a:r>
                <a:r>
                  <a:rPr sz="1400" dirty="0">
                    <a:solidFill>
                      <a:srgbClr val="06287E"/>
                    </a:solidFill>
                    <a:latin typeface="Courier"/>
                  </a:rPr>
                  <a:t>theme</a:t>
                </a:r>
                <a:r>
                  <a:rPr sz="1400" dirty="0">
                    <a:latin typeface="Courier"/>
                  </a:rPr>
                  <a:t>(</a:t>
                </a:r>
                <a:r>
                  <a:rPr sz="1400" dirty="0">
                    <a:solidFill>
                      <a:srgbClr val="7D9029"/>
                    </a:solidFill>
                    <a:latin typeface="Courier"/>
                  </a:rPr>
                  <a:t>text =</a:t>
                </a:r>
                <a:r>
                  <a:rPr sz="1400" dirty="0">
                    <a:latin typeface="Courier"/>
                  </a:rPr>
                  <a:t> </a:t>
                </a:r>
                <a:r>
                  <a:rPr sz="1400" dirty="0" err="1">
                    <a:solidFill>
                      <a:srgbClr val="06287E"/>
                    </a:solidFill>
                    <a:latin typeface="Courier"/>
                  </a:rPr>
                  <a:t>element_text</a:t>
                </a:r>
                <a:r>
                  <a:rPr sz="1400" dirty="0">
                    <a:latin typeface="Courier"/>
                  </a:rPr>
                  <a:t>(</a:t>
                </a:r>
                <a:r>
                  <a:rPr sz="1400" dirty="0">
                    <a:solidFill>
                      <a:srgbClr val="7D9029"/>
                    </a:solidFill>
                    <a:latin typeface="Courier"/>
                  </a:rPr>
                  <a:t>size=</a:t>
                </a:r>
                <a:r>
                  <a:rPr sz="1400" dirty="0">
                    <a:solidFill>
                      <a:srgbClr val="40A070"/>
                    </a:solidFill>
                    <a:latin typeface="Courier"/>
                  </a:rPr>
                  <a:t>20</a:t>
                </a:r>
                <a:r>
                  <a:rPr sz="1400" dirty="0">
                    <a:latin typeface="Courier"/>
                  </a:rPr>
                  <a:t>)) </a:t>
                </a:r>
              </a:p>
            </p:txBody>
          </p:sp>
        </mc:Choice>
        <mc:Fallback>
          <p:sp>
            <p:nvSpPr>
              <p:cNvPr id="4" name="Text Placeholder 3">
                <a:extLst>
                  <a:ext uri="{FF2B5EF4-FFF2-40B4-BE49-F238E27FC236}">
                    <a16:creationId xmlns:a16="http://schemas.microsoft.com/office/drawing/2014/main" id="{F6C278EB-CD3C-4569-8B41-D3DDD3B4004E}"/>
                  </a:ext>
                </a:extLst>
              </p:cNvPr>
              <p:cNvSpPr>
                <a:spLocks noGrp="1" noRot="1" noChangeAspect="1" noMove="1" noResize="1" noEditPoints="1" noAdjustHandles="1" noChangeArrowheads="1" noChangeShapeType="1" noTextEdit="1"/>
              </p:cNvSpPr>
              <p:nvPr>
                <p:ph type="body" sz="half" idx="2"/>
              </p:nvPr>
            </p:nvSpPr>
            <p:spPr>
              <a:xfrm>
                <a:off x="496958" y="1500809"/>
                <a:ext cx="4522304" cy="4949687"/>
              </a:xfrm>
              <a:blipFill>
                <a:blip r:embed="rId2"/>
                <a:stretch>
                  <a:fillRect l="-840" t="-1282"/>
                </a:stretch>
              </a:blipFill>
            </p:spPr>
            <p:txBody>
              <a:bodyPr/>
              <a:lstStyle/>
              <a:p>
                <a:r>
                  <a:rPr lang="en-US">
                    <a:noFill/>
                  </a:rPr>
                  <a:t> </a:t>
                </a:r>
              </a:p>
            </p:txBody>
          </p:sp>
        </mc:Fallback>
      </mc:AlternateContent>
      <p:pic>
        <p:nvPicPr>
          <p:cNvPr id="3" name="Picture 1" descr="LIGHT_CSW_Session2_BasicStatisticalAnalysis_files/figure-pptx/unnamed-chunk-38-1.png"/>
          <p:cNvPicPr>
            <a:picLocks noGrp="1" noChangeAspect="1"/>
          </p:cNvPicPr>
          <p:nvPr/>
        </p:nvPicPr>
        <p:blipFill>
          <a:blip r:embed="rId3"/>
          <a:stretch>
            <a:fillRect/>
          </a:stretch>
        </p:blipFill>
        <p:spPr bwMode="auto">
          <a:xfrm>
            <a:off x="5181600" y="18161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96</a:t>
            </a:fld>
            <a:endParaRPr lang="en-GB"/>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Linear model</a:t>
            </a:r>
          </a:p>
          <a:p>
            <a:pPr marL="0" lvl="0" indent="0">
              <a:buNone/>
            </a:pPr>
            <a:r>
              <a:t>We can try to minimize the errors, i.e. the deviations of the observed data from the line. Specifically, since these errors can be positive or negative, we can try to minimise the sum of the squares of the errors.</a:t>
            </a:r>
          </a:p>
          <a:p>
            <a:pPr marL="0" lvl="0" indent="0">
              <a:buNone/>
            </a:pPr>
            <a:r>
              <a:t>This is the principle of </a:t>
            </a:r>
            <a:r>
              <a:rPr b="1"/>
              <a:t>least squares</a:t>
            </a:r>
            <a:r>
              <a:t> (LS).</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marL="0" lvl="0" indent="0">
              <a:buNone/>
            </a:pPr>
            <a:r>
              <a:t>Let </a:t>
            </a:r>
            <a14:m xmlns:a14="http://schemas.microsoft.com/office/drawing/2010/main">
              <m:oMath xmlns:m="http://schemas.openxmlformats.org/officeDocument/2006/math">
                <m:sSub>
                  <m:sSubPr>
                    <m:ctrlPr>
                      <a:rPr>
                        <a:latin typeface="Cambria Math" panose="02040503050406030204" pitchFamily="18" charset="0"/>
                      </a:rPr>
                    </m:ctrlPr>
                  </m:sSubPr>
                  <m:e>
                    <m:acc>
                      <m:accPr>
                        <m:chr m:val="̂"/>
                        <m:ctrlPr>
                          <a:rPr>
                            <a:latin typeface="Cambria Math" panose="02040503050406030204" pitchFamily="18" charset="0"/>
                          </a:rPr>
                        </m:ctrlPr>
                      </m:accPr>
                      <m:e>
                        <m:r>
                          <a:rPr>
                            <a:latin typeface="Cambria Math" panose="02040503050406030204" pitchFamily="18" charset="0"/>
                          </a:rPr>
                          <m:t>𝑦</m:t>
                        </m:r>
                      </m:e>
                    </m:acc>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oMath>
            </a14:m>
            <a:r>
              <a:t>.</a:t>
            </a:r>
          </a:p>
          <a:p>
            <a:pPr marL="0" lvl="0" indent="0">
              <a:buNone/>
            </a:pPr>
            <a:r>
              <a:t>We want to find values for </a:t>
            </a:r>
            <a14:m xmlns:a14="http://schemas.microsoft.com/office/drawing/2010/main">
              <m:oMath xmlns:m="http://schemas.openxmlformats.org/officeDocument/2006/math">
                <m:sSub>
                  <m:sSubPr>
                    <m:ctrlPr>
                      <a:rPr>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oMath>
            </a14:m>
            <a:r>
              <a:t> so that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𝑆𝑆</m:t>
                  </m:r>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p>
                        <m:sSupPr>
                          <m:ctrlPr>
                            <a:rPr i="1">
                              <a:latin typeface="Cambria Math" panose="02040503050406030204" pitchFamily="18" charset="0"/>
                            </a:rPr>
                          </m:ctrlPr>
                        </m:sSupPr>
                        <m:e>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acc>
                                    <m:accPr>
                                      <m:chr m:val="̂"/>
                                      <m:ctrlPr>
                                        <a:rPr i="1">
                                          <a:latin typeface="Cambria Math" panose="02040503050406030204" pitchFamily="18" charset="0"/>
                                        </a:rPr>
                                      </m:ctrlPr>
                                    </m:accPr>
                                    <m:e>
                                      <m:r>
                                        <a:rPr>
                                          <a:latin typeface="Cambria Math" panose="02040503050406030204" pitchFamily="18" charset="0"/>
                                        </a:rPr>
                                        <m:t>𝑦</m:t>
                                      </m:r>
                                    </m:e>
                                  </m:acc>
                                </m:e>
                                <m:sub>
                                  <m:r>
                                    <a:rPr>
                                      <a:latin typeface="Cambria Math" panose="02040503050406030204" pitchFamily="18" charset="0"/>
                                    </a:rPr>
                                    <m:t>𝑖</m:t>
                                  </m:r>
                                </m:sub>
                              </m:sSub>
                            </m:e>
                          </m:d>
                        </m:e>
                        <m:sup>
                          <m:r>
                            <a:rPr>
                              <a:latin typeface="Cambria Math" panose="02040503050406030204" pitchFamily="18" charset="0"/>
                            </a:rPr>
                            <m:t>2</m:t>
                          </m:r>
                        </m:sup>
                      </m:sSup>
                    </m:e>
                  </m:nary>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sub>
                    <m:sup>
                      <m:r>
                        <a:rPr>
                          <a:latin typeface="Cambria Math" panose="02040503050406030204" pitchFamily="18" charset="0"/>
                        </a:rPr>
                        <m:t>​</m:t>
                      </m:r>
                    </m:sup>
                    <m:e>
                      <m:sSup>
                        <m:sSupPr>
                          <m:ctrlPr>
                            <a:rPr i="1">
                              <a:latin typeface="Cambria Math" panose="02040503050406030204" pitchFamily="18" charset="0"/>
                            </a:rPr>
                          </m:ctrlPr>
                        </m:sSupPr>
                        <m:e>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𝑦</m:t>
                                  </m:r>
                                </m:e>
                                <m:sub>
                                  <m:r>
                                    <a:rPr>
                                      <a:latin typeface="Cambria Math" panose="02040503050406030204" pitchFamily="18" charset="0"/>
                                    </a:rPr>
                                    <m:t>𝑖</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0</m:t>
                                  </m:r>
                                </m:sub>
                              </m:sSub>
                              <m:r>
                                <a:rPr>
                                  <a:latin typeface="Cambria Math" panose="02040503050406030204" pitchFamily="18" charset="0"/>
                                </a:rPr>
                                <m:t>−</m:t>
                              </m:r>
                              <m:sSub>
                                <m:sSubPr>
                                  <m:ctrlPr>
                                    <a:rPr i="1">
                                      <a:latin typeface="Cambria Math" panose="02040503050406030204" pitchFamily="18" charset="0"/>
                                    </a:rPr>
                                  </m:ctrlPr>
                                </m:sSubPr>
                                <m:e>
                                  <m:r>
                                    <a:rPr>
                                      <a:latin typeface="Cambria Math" panose="02040503050406030204" pitchFamily="18" charset="0"/>
                                    </a:rPr>
                                    <m:t>𝛽</m:t>
                                  </m:r>
                                </m:e>
                                <m:sub>
                                  <m:r>
                                    <a:rPr>
                                      <a:latin typeface="Cambria Math" panose="02040503050406030204" pitchFamily="18" charset="0"/>
                                    </a:rPr>
                                    <m:t>1</m:t>
                                  </m:r>
                                </m:sub>
                              </m:sSub>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e>
                          </m:d>
                        </m:e>
                        <m:sup>
                          <m:r>
                            <a:rPr>
                              <a:latin typeface="Cambria Math" panose="02040503050406030204" pitchFamily="18" charset="0"/>
                            </a:rPr>
                            <m:t>2</m:t>
                          </m:r>
                        </m:sup>
                      </m:sSup>
                    </m:e>
                  </m:nary>
                </m:oMath>
              </m:oMathPara>
            </a14:m>
            <a:endParaRPr/>
          </a:p>
          <a:p>
            <a:pPr marL="0" lvl="0" indent="0">
              <a:buNone/>
            </a:pPr>
            <a:r>
              <a:t>is the smallest / minimum it can be.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97</a:t>
            </a:fld>
            <a:endParaRPr lang="en-GB"/>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0" y="-57227"/>
            <a:ext cx="8590643" cy="1223969"/>
          </a:xfrm>
        </p:spPr>
        <p:txBody>
          <a:bodyPr/>
          <a:lstStyle/>
          <a:p>
            <a:pPr marL="0" lvl="0" indent="0">
              <a:buNone/>
            </a:pPr>
            <a:r>
              <a:t>Regression modelling</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p:txBody>
          <a:bodyPr/>
          <a:lstStyle/>
          <a:p>
            <a:pPr marL="0" lvl="0" indent="0">
              <a:buNone/>
            </a:pPr>
            <a:r>
              <a:rPr b="1"/>
              <a:t>Linear model</a:t>
            </a:r>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df,</a:t>
            </a:r>
            <a:r>
              <a:rPr>
                <a:solidFill>
                  <a:srgbClr val="06287E"/>
                </a:solidFill>
                <a:latin typeface="Courier"/>
              </a:rPr>
              <a:t>aes</a:t>
            </a:r>
            <a:r>
              <a:rPr>
                <a:latin typeface="Courier"/>
              </a:rPr>
              <a:t>(</a:t>
            </a:r>
            <a:r>
              <a:rPr>
                <a:solidFill>
                  <a:srgbClr val="7D9029"/>
                </a:solidFill>
                <a:latin typeface="Courier"/>
              </a:rPr>
              <a:t>x=</a:t>
            </a:r>
            <a:r>
              <a:rPr>
                <a:latin typeface="Courier"/>
              </a:rPr>
              <a:t>x,</a:t>
            </a:r>
            <a:r>
              <a:rPr>
                <a:solidFill>
                  <a:srgbClr val="7D9029"/>
                </a:solidFill>
                <a:latin typeface="Courier"/>
              </a:rPr>
              <a:t>y=</a:t>
            </a:r>
            <a:r>
              <a:rPr>
                <a:latin typeface="Courier"/>
              </a:rPr>
              <a:t>y)) </a:t>
            </a:r>
            <a:r>
              <a:rPr>
                <a:solidFill>
                  <a:srgbClr val="4070A0"/>
                </a:solidFill>
                <a:latin typeface="Courier"/>
              </a:rPr>
              <a:t>+</a:t>
            </a:r>
            <a:r>
              <a:rPr>
                <a:latin typeface="Courier"/>
              </a:rPr>
              <a:t> </a:t>
            </a:r>
            <a:br/>
            <a:r>
              <a:rPr>
                <a:latin typeface="Courier"/>
              </a:rPr>
              <a:t>  </a:t>
            </a:r>
            <a:r>
              <a:rPr>
                <a:solidFill>
                  <a:srgbClr val="06287E"/>
                </a:solidFill>
                <a:latin typeface="Courier"/>
              </a:rPr>
              <a:t>geom_abline</a:t>
            </a:r>
            <a:r>
              <a:rPr>
                <a:latin typeface="Courier"/>
              </a:rPr>
              <a:t>(</a:t>
            </a:r>
            <a:r>
              <a:rPr>
                <a:solidFill>
                  <a:srgbClr val="7D9029"/>
                </a:solidFill>
                <a:latin typeface="Courier"/>
              </a:rPr>
              <a:t>intercept=</a:t>
            </a:r>
            <a:r>
              <a:rPr>
                <a:solidFill>
                  <a:srgbClr val="40A070"/>
                </a:solidFill>
                <a:latin typeface="Courier"/>
              </a:rPr>
              <a:t>3</a:t>
            </a:r>
            <a:r>
              <a:rPr>
                <a:latin typeface="Courier"/>
              </a:rPr>
              <a:t>,</a:t>
            </a:r>
            <a:r>
              <a:rPr>
                <a:solidFill>
                  <a:srgbClr val="7D9029"/>
                </a:solidFill>
                <a:latin typeface="Courier"/>
              </a:rPr>
              <a:t>slope=</a:t>
            </a:r>
            <a:r>
              <a:rPr>
                <a:solidFill>
                  <a:srgbClr val="40A070"/>
                </a:solidFill>
                <a:latin typeface="Courier"/>
              </a:rPr>
              <a:t>1</a:t>
            </a:r>
            <a:r>
              <a:rPr>
                <a:latin typeface="Courier"/>
              </a:rPr>
              <a:t>,</a:t>
            </a:r>
            <a:r>
              <a:rPr>
                <a:solidFill>
                  <a:srgbClr val="7D9029"/>
                </a:solidFill>
                <a:latin typeface="Courier"/>
              </a:rPr>
              <a:t>colour=</a:t>
            </a:r>
            <a:r>
              <a:rPr>
                <a:solidFill>
                  <a:srgbClr val="4070A0"/>
                </a:solidFill>
                <a:latin typeface="Courier"/>
              </a:rPr>
              <a:t>"steelblue"</a:t>
            </a:r>
            <a:r>
              <a:rPr>
                <a:latin typeface="Courier"/>
              </a:rPr>
              <a:t>,</a:t>
            </a:r>
            <a:r>
              <a:rPr>
                <a:solidFill>
                  <a:srgbClr val="7D9029"/>
                </a:solidFill>
                <a:latin typeface="Courier"/>
              </a:rPr>
              <a:t>lwd=</a:t>
            </a:r>
            <a:r>
              <a:rPr>
                <a:solidFill>
                  <a:srgbClr val="40A070"/>
                </a:solidFill>
                <a:latin typeface="Courier"/>
              </a:rPr>
              <a:t>2</a:t>
            </a:r>
            <a:r>
              <a:rPr>
                <a:latin typeface="Courier"/>
              </a:rPr>
              <a:t>) </a:t>
            </a:r>
            <a:r>
              <a:rPr>
                <a:solidFill>
                  <a:srgbClr val="4070A0"/>
                </a:solidFill>
                <a:latin typeface="Courier"/>
              </a:rPr>
              <a:t>+</a:t>
            </a:r>
            <a:br/>
            <a:r>
              <a:rPr>
                <a:latin typeface="Courier"/>
              </a:rPr>
              <a:t>  </a:t>
            </a:r>
            <a:r>
              <a:rPr>
                <a:solidFill>
                  <a:srgbClr val="06287E"/>
                </a:solidFill>
                <a:latin typeface="Courier"/>
              </a:rPr>
              <a:t>geom_segment</a:t>
            </a:r>
            <a:r>
              <a:rPr>
                <a:latin typeface="Courier"/>
              </a:rPr>
              <a:t>(</a:t>
            </a:r>
            <a:r>
              <a:rPr>
                <a:solidFill>
                  <a:srgbClr val="06287E"/>
                </a:solidFill>
                <a:latin typeface="Courier"/>
              </a:rPr>
              <a:t>aes</a:t>
            </a:r>
            <a:r>
              <a:rPr>
                <a:latin typeface="Courier"/>
              </a:rPr>
              <a:t>(</a:t>
            </a:r>
            <a:r>
              <a:rPr>
                <a:solidFill>
                  <a:srgbClr val="7D9029"/>
                </a:solidFill>
                <a:latin typeface="Courier"/>
              </a:rPr>
              <a:t>x=</a:t>
            </a:r>
            <a:r>
              <a:rPr>
                <a:latin typeface="Courier"/>
              </a:rPr>
              <a:t>x,</a:t>
            </a:r>
            <a:r>
              <a:rPr>
                <a:solidFill>
                  <a:srgbClr val="7D9029"/>
                </a:solidFill>
                <a:latin typeface="Courier"/>
              </a:rPr>
              <a:t>xend=</a:t>
            </a:r>
            <a:r>
              <a:rPr>
                <a:latin typeface="Courier"/>
              </a:rPr>
              <a:t>x,</a:t>
            </a:r>
            <a:r>
              <a:rPr>
                <a:solidFill>
                  <a:srgbClr val="7D9029"/>
                </a:solidFill>
                <a:latin typeface="Courier"/>
              </a:rPr>
              <a:t>y=</a:t>
            </a:r>
            <a:r>
              <a:rPr>
                <a:latin typeface="Courier"/>
              </a:rPr>
              <a:t>y,</a:t>
            </a:r>
            <a:r>
              <a:rPr>
                <a:solidFill>
                  <a:srgbClr val="7D9029"/>
                </a:solidFill>
                <a:latin typeface="Courier"/>
              </a:rPr>
              <a:t>yend=</a:t>
            </a:r>
            <a:r>
              <a:rPr>
                <a:latin typeface="Courier"/>
              </a:rPr>
              <a:t>x</a:t>
            </a:r>
            <a:r>
              <a:rPr>
                <a:solidFill>
                  <a:srgbClr val="4070A0"/>
                </a:solidFill>
                <a:latin typeface="Courier"/>
              </a:rPr>
              <a:t>+</a:t>
            </a:r>
            <a:r>
              <a:rPr>
                <a:solidFill>
                  <a:srgbClr val="40A070"/>
                </a:solidFill>
                <a:latin typeface="Courier"/>
              </a:rPr>
              <a:t>3</a:t>
            </a:r>
            <a:r>
              <a:rPr>
                <a:latin typeface="Courier"/>
              </a:rPr>
              <a:t>),</a:t>
            </a:r>
            <a:r>
              <a:rPr>
                <a:solidFill>
                  <a:srgbClr val="7D9029"/>
                </a:solidFill>
                <a:latin typeface="Courier"/>
              </a:rPr>
              <a:t>colour=</a:t>
            </a:r>
            <a:r>
              <a:rPr>
                <a:solidFill>
                  <a:srgbClr val="4070A0"/>
                </a:solidFill>
                <a:latin typeface="Courier"/>
              </a:rPr>
              <a:t>"red"</a:t>
            </a:r>
            <a:r>
              <a:rPr>
                <a:latin typeface="Courier"/>
              </a:rPr>
              <a:t>,</a:t>
            </a:r>
            <a:r>
              <a:rPr>
                <a:solidFill>
                  <a:srgbClr val="7D9029"/>
                </a:solidFill>
                <a:latin typeface="Courier"/>
              </a:rPr>
              <a:t>lwd=</a:t>
            </a:r>
            <a:r>
              <a:rPr>
                <a:solidFill>
                  <a:srgbClr val="40A070"/>
                </a:solidFill>
                <a:latin typeface="Courier"/>
              </a:rPr>
              <a:t>1.5</a:t>
            </a:r>
            <a:r>
              <a:rPr>
                <a:latin typeface="Courier"/>
              </a:rPr>
              <a:t>) </a:t>
            </a:r>
            <a:r>
              <a:rPr>
                <a:solidFill>
                  <a:srgbClr val="4070A0"/>
                </a:solidFill>
                <a:latin typeface="Courier"/>
              </a:rPr>
              <a:t>+</a:t>
            </a:r>
            <a:br/>
            <a:r>
              <a:rPr>
                <a:latin typeface="Courier"/>
              </a:rPr>
              <a:t>  </a:t>
            </a:r>
            <a:r>
              <a:rPr>
                <a:solidFill>
                  <a:srgbClr val="06287E"/>
                </a:solidFill>
                <a:latin typeface="Courier"/>
              </a:rPr>
              <a:t>geom_point</a:t>
            </a:r>
            <a:r>
              <a:rPr>
                <a:latin typeface="Courier"/>
              </a:rPr>
              <a:t>(</a:t>
            </a:r>
            <a:r>
              <a:rPr>
                <a:solidFill>
                  <a:srgbClr val="7D9029"/>
                </a:solidFill>
                <a:latin typeface="Courier"/>
              </a:rPr>
              <a:t>size=</a:t>
            </a:r>
            <a:r>
              <a:rPr>
                <a:solidFill>
                  <a:srgbClr val="40A070"/>
                </a:solidFill>
                <a:latin typeface="Courier"/>
              </a:rPr>
              <a:t>4</a:t>
            </a:r>
            <a:r>
              <a:rPr>
                <a:latin typeface="Courier"/>
              </a:rPr>
              <a:t>) </a:t>
            </a:r>
            <a:r>
              <a:rPr>
                <a:solidFill>
                  <a:srgbClr val="4070A0"/>
                </a:solidFill>
                <a:latin typeface="Courier"/>
              </a:rPr>
              <a:t>+</a:t>
            </a:r>
            <a:br/>
            <a:r>
              <a:rPr>
                <a:latin typeface="Courier"/>
              </a:rPr>
              <a:t>  </a:t>
            </a:r>
            <a:r>
              <a:rPr>
                <a:solidFill>
                  <a:srgbClr val="06287E"/>
                </a:solidFill>
                <a:latin typeface="Courier"/>
              </a:rPr>
              <a:t>theme</a:t>
            </a:r>
            <a:r>
              <a:rPr>
                <a:latin typeface="Courier"/>
              </a:rPr>
              <a:t>(</a:t>
            </a:r>
            <a:r>
              <a:rPr>
                <a:solidFill>
                  <a:srgbClr val="7D9029"/>
                </a:solidFill>
                <a:latin typeface="Courier"/>
              </a:rPr>
              <a:t>text =</a:t>
            </a:r>
            <a:r>
              <a:rPr>
                <a:latin typeface="Courier"/>
              </a:rPr>
              <a:t> </a:t>
            </a:r>
            <a:r>
              <a:rPr>
                <a:solidFill>
                  <a:srgbClr val="06287E"/>
                </a:solidFill>
                <a:latin typeface="Courier"/>
              </a:rPr>
              <a:t>element_text</a:t>
            </a:r>
            <a:r>
              <a:rPr>
                <a:latin typeface="Courier"/>
              </a:rPr>
              <a:t>(</a:t>
            </a:r>
            <a:r>
              <a:rPr>
                <a:solidFill>
                  <a:srgbClr val="7D9029"/>
                </a:solidFill>
                <a:latin typeface="Courier"/>
              </a:rPr>
              <a:t>size=</a:t>
            </a:r>
            <a:r>
              <a:rPr>
                <a:solidFill>
                  <a:srgbClr val="40A070"/>
                </a:solidFill>
                <a:latin typeface="Courier"/>
              </a:rPr>
              <a:t>20</a:t>
            </a:r>
            <a:r>
              <a:rPr>
                <a:latin typeface="Courier"/>
              </a:rPr>
              <a:t>)) </a:t>
            </a:r>
          </a:p>
        </p:txBody>
      </p:sp>
      <p:pic>
        <p:nvPicPr>
          <p:cNvPr id="3" name="Picture 1" descr="LIGHT_CSW_Session2_BasicStatisticalAnalysis_files/figure-pptx/unnamed-chunk-39-1.png"/>
          <p:cNvPicPr>
            <a:picLocks noGrp="1" noChangeAspect="1"/>
          </p:cNvPicPr>
          <p:nvPr/>
        </p:nvPicPr>
        <p:blipFill>
          <a:blip r:embed="rId2"/>
          <a:stretch>
            <a:fillRect/>
          </a:stretch>
        </p:blipFill>
        <p:spPr bwMode="auto">
          <a:xfrm>
            <a:off x="5181600" y="18161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98</a:t>
            </a:fld>
            <a:endParaRPr lang="en-GB"/>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marL="0" lvl="0" indent="0">
              <a:buNone/>
            </a:pPr>
            <a:r>
              <a:t>Regression modelling</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marL="0" lvl="0" indent="0">
              <a:buNone/>
            </a:pPr>
            <a:r>
              <a:rPr b="1"/>
              <a:t>Linear model</a:t>
            </a:r>
          </a:p>
          <a:p>
            <a:pPr marL="0" lvl="0" indent="0">
              <a:buNone/>
            </a:pPr>
            <a:r>
              <a:t>We can fit this model in R by using the R function </a:t>
            </a:r>
            <a:r>
              <a:rPr>
                <a:latin typeface="Courier"/>
              </a:rPr>
              <a:t>lm</a:t>
            </a:r>
            <a:r>
              <a:t> (or </a:t>
            </a:r>
            <a:r>
              <a:rPr>
                <a:latin typeface="Courier"/>
              </a:rPr>
              <a:t>glm</a:t>
            </a:r>
            <a:r>
              <a:t>).</a:t>
            </a:r>
          </a:p>
          <a:p>
            <a:pPr marL="0" lvl="0" indent="0">
              <a:buNone/>
            </a:pPr>
            <a14:m xmlns:a14="http://schemas.microsoft.com/office/drawing/2010/main">
              <m:oMathPara xmlns:m="http://schemas.openxmlformats.org/officeDocument/2006/math">
                <m:oMathParaPr>
                  <m:jc m:val="center"/>
                </m:oMathParaPr>
                <m:oMath xmlns:m="http://schemas.openxmlformats.org/officeDocument/2006/math">
                  <m:r>
                    <a:rPr>
                      <a:latin typeface="Cambria Math" panose="02040503050406030204" pitchFamily="18" charset="0"/>
                    </a:rPr>
                    <m:t> </m:t>
                  </m:r>
                </m:oMath>
              </m:oMathPara>
            </a14:m>
            <a:endParaRPr/>
          </a:p>
          <a:p>
            <a:pPr lvl="0" indent="0">
              <a:buNone/>
            </a:pPr>
            <a:r>
              <a:rPr>
                <a:latin typeface="Courier"/>
              </a:rPr>
              <a:t>mod</a:t>
            </a:r>
            <a:r>
              <a:rPr>
                <a:solidFill>
                  <a:srgbClr val="007020"/>
                </a:solidFill>
                <a:latin typeface="Courier"/>
              </a:rPr>
              <a:t>&lt;-</a:t>
            </a:r>
            <a:r>
              <a:rPr>
                <a:solidFill>
                  <a:srgbClr val="06287E"/>
                </a:solidFill>
                <a:latin typeface="Courier"/>
              </a:rPr>
              <a:t>lm</a:t>
            </a:r>
            <a:r>
              <a:rPr>
                <a:latin typeface="Courier"/>
              </a:rPr>
              <a:t>(y</a:t>
            </a:r>
            <a:r>
              <a:rPr>
                <a:solidFill>
                  <a:srgbClr val="4070A0"/>
                </a:solidFill>
                <a:latin typeface="Courier"/>
              </a:rPr>
              <a:t>~</a:t>
            </a:r>
            <a:r>
              <a:rPr>
                <a:latin typeface="Courier"/>
              </a:rPr>
              <a:t>x,</a:t>
            </a:r>
            <a:r>
              <a:rPr>
                <a:solidFill>
                  <a:srgbClr val="7D9029"/>
                </a:solidFill>
                <a:latin typeface="Courier"/>
              </a:rPr>
              <a:t>data=</a:t>
            </a:r>
            <a:r>
              <a:rPr>
                <a:latin typeface="Courier"/>
              </a:rPr>
              <a:t>df)</a:t>
            </a:r>
            <a:br/>
            <a:br/>
            <a:r>
              <a:rPr>
                <a:solidFill>
                  <a:srgbClr val="06287E"/>
                </a:solidFill>
                <a:latin typeface="Courier"/>
              </a:rPr>
              <a:t>print</a:t>
            </a:r>
            <a:r>
              <a:rPr>
                <a:latin typeface="Courier"/>
              </a:rPr>
              <a:t>(mod)</a:t>
            </a:r>
            <a:br/>
            <a:r>
              <a:rPr i="1">
                <a:solidFill>
                  <a:srgbClr val="BA2121"/>
                </a:solidFill>
                <a:latin typeface="Courier"/>
              </a:rPr>
              <a:t>## </a:t>
            </a:r>
            <a:br/>
            <a:r>
              <a:rPr i="1">
                <a:solidFill>
                  <a:srgbClr val="BA2121"/>
                </a:solidFill>
                <a:latin typeface="Courier"/>
              </a:rPr>
              <a:t>## Call:</a:t>
            </a:r>
            <a:br/>
            <a:r>
              <a:rPr i="1">
                <a:solidFill>
                  <a:srgbClr val="BA2121"/>
                </a:solidFill>
                <a:latin typeface="Courier"/>
              </a:rPr>
              <a:t>## lm(formula = y ~ x, data = df)</a:t>
            </a:r>
            <a:br/>
            <a:r>
              <a:rPr i="1">
                <a:solidFill>
                  <a:srgbClr val="BA2121"/>
                </a:solidFill>
                <a:latin typeface="Courier"/>
              </a:rPr>
              <a:t>## </a:t>
            </a:r>
            <a:br/>
            <a:r>
              <a:rPr i="1">
                <a:solidFill>
                  <a:srgbClr val="BA2121"/>
                </a:solidFill>
                <a:latin typeface="Courier"/>
              </a:rPr>
              <a:t>## Coefficients:</a:t>
            </a:r>
            <a:br/>
            <a:r>
              <a:rPr i="1">
                <a:solidFill>
                  <a:srgbClr val="BA2121"/>
                </a:solidFill>
                <a:latin typeface="Courier"/>
              </a:rPr>
              <a:t>## (Intercept)            x  </a:t>
            </a:r>
            <a:br/>
            <a:r>
              <a:rPr i="1">
                <a:solidFill>
                  <a:srgbClr val="BA2121"/>
                </a:solidFill>
                <a:latin typeface="Courier"/>
              </a:rPr>
              <a:t>##       3.603        1.485</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99</a:t>
            </a:fld>
            <a:endParaRPr lang="en-GB"/>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13187</Words>
  <Application>Microsoft Macintosh PowerPoint</Application>
  <PresentationFormat>Widescreen</PresentationFormat>
  <Paragraphs>1019</Paragraphs>
  <Slides>137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137</vt:i4>
      </vt:variant>
    </vt:vector>
  </HeadingPairs>
  <TitlesOfParts>
    <vt:vector size="142" baseType="lpstr">
      <vt:lpstr>Arial</vt:lpstr>
      <vt:lpstr>Calibri</vt:lpstr>
      <vt:lpstr>Cambria Math</vt:lpstr>
      <vt:lpstr>Courier</vt:lpstr>
      <vt:lpstr>Office Theme</vt:lpstr>
      <vt:lpstr>LIGHT CSW 2023 Quantitative Analysis Workshop</vt:lpstr>
      <vt:lpstr>Introduction</vt:lpstr>
      <vt:lpstr>Introduction: Preliminaries</vt:lpstr>
      <vt:lpstr>Introduction: Learning outcomes</vt:lpstr>
      <vt:lpstr>Introduction: Data for today’s session</vt:lpstr>
      <vt:lpstr>Introduction: Data for today’s session</vt:lpstr>
      <vt:lpstr>Probability theory</vt:lpstr>
      <vt:lpstr>Probability theory: introduction</vt:lpstr>
      <vt:lpstr>Probability theory: introduction</vt:lpstr>
      <vt:lpstr>Probability theory: probability</vt:lpstr>
      <vt:lpstr>Probability theory: random variables</vt:lpstr>
      <vt:lpstr>Probability theory: random variables</vt:lpstr>
      <vt:lpstr>Probability theory: distributions</vt:lpstr>
      <vt:lpstr>Probability theory: distributions</vt:lpstr>
      <vt:lpstr>Probability theory: distributions</vt:lpstr>
      <vt:lpstr>Probability theory: distributions</vt:lpstr>
      <vt:lpstr>Probability theory: distributions</vt:lpstr>
      <vt:lpstr>Probability theory: distributions</vt:lpstr>
      <vt:lpstr>Probability theory: distributions</vt:lpstr>
      <vt:lpstr>Probability theory: distributions</vt:lpstr>
      <vt:lpstr>Probability theory: distributions</vt:lpstr>
      <vt:lpstr>Probability theory: distributions</vt:lpstr>
      <vt:lpstr>Probability theory: distributions</vt:lpstr>
      <vt:lpstr>Probability theory: distributions</vt:lpstr>
      <vt:lpstr>Probability theory: distributions</vt:lpstr>
      <vt:lpstr>Probability theory: distributions</vt:lpstr>
      <vt:lpstr>Probability theory: distributions</vt:lpstr>
      <vt:lpstr>Probability theory: distributions</vt:lpstr>
      <vt:lpstr>Probability theory: distributions</vt:lpstr>
      <vt:lpstr>Probability theory: Central Limit Theorem</vt:lpstr>
      <vt:lpstr>Probability theory: Central Limit Theorem</vt:lpstr>
      <vt:lpstr>Probability theory: Central Limit Theorem</vt:lpstr>
      <vt:lpstr>Probability theory: Central Limit Theorem</vt:lpstr>
      <vt:lpstr>Probability theory: Central Limit Theorem</vt:lpstr>
      <vt:lpstr>Probability theory: Central Limit Theorem</vt:lpstr>
      <vt:lpstr>Study designs</vt:lpstr>
      <vt:lpstr>Study design</vt:lpstr>
      <vt:lpstr>Study design</vt:lpstr>
      <vt:lpstr>Study design</vt:lpstr>
      <vt:lpstr>Study design</vt:lpstr>
      <vt:lpstr>Study design</vt:lpstr>
      <vt:lpstr>Study design</vt:lpstr>
      <vt:lpstr>Study design</vt:lpstr>
      <vt:lpstr>Study design</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Test of proportion – Two sample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Common statistical tests</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PowerPoint Presentation</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Regression modelling</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41</TotalTime>
  <Words>82</Words>
  <Application>Microsoft Macintosh PowerPoint</Application>
  <PresentationFormat>Widescreen</PresentationFormat>
  <Paragraphs>8</Paragraphs>
  <Slides>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vt:i4>
      </vt:variant>
    </vt:vector>
  </HeadingPairs>
  <TitlesOfParts>
    <vt:vector size="6" baseType="lpstr">
      <vt:lpstr>Arial</vt:lpstr>
      <vt:lpstr>Calibri</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 CSW 2023 Quantitative Analysis Workshop</dc:title>
  <dc:creator>Alexandra Richards, Marc Henrion</dc:creator>
  <cp:keywords/>
  <cp:lastModifiedBy>Marc Henrion</cp:lastModifiedBy>
  <cp:revision>1</cp:revision>
  <dcterms:created xsi:type="dcterms:W3CDTF">2023-02-28T17:44:27Z</dcterms:created>
  <dcterms:modified xsi:type="dcterms:W3CDTF">2023-03-01T08:59:08Z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1 March 2023</vt:lpwstr>
  </property>
  <property fmtid="{D5CDD505-2E9C-101B-9397-08002B2CF9AE}" pid="3" name="output">
    <vt:lpwstr/>
  </property>
  <property fmtid="{D5CDD505-2E9C-101B-9397-08002B2CF9AE}" pid="4" name="subtitle">
    <vt:lpwstr>Session 2: Basic Statistical Analysis</vt:lpwstr>
  </property>
</Properties>
</file>